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4" r:id="rId2"/>
  </p:sldMasterIdLst>
  <p:notesMasterIdLst>
    <p:notesMasterId r:id="rId15"/>
  </p:notesMasterIdLst>
  <p:sldIdLst>
    <p:sldId id="256"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6" autoAdjust="0"/>
    <p:restoredTop sz="94660"/>
  </p:normalViewPr>
  <p:slideViewPr>
    <p:cSldViewPr snapToGrid="0">
      <p:cViewPr varScale="1">
        <p:scale>
          <a:sx n="111" d="100"/>
          <a:sy n="111" d="100"/>
        </p:scale>
        <p:origin x="840" y="10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98EA98-F144-43D8-B4AD-98E06E41D83C}" type="datetimeFigureOut">
              <a:rPr lang="en-US" smtClean="0"/>
              <a:t>9/20/2017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E6965B-4AD6-4A7F-A338-F5984C614B0E}" type="slidenum">
              <a:rPr lang="en-US" smtClean="0"/>
              <a:t>‹#›</a:t>
            </a:fld>
            <a:endParaRPr lang="en-US"/>
          </a:p>
        </p:txBody>
      </p:sp>
    </p:spTree>
    <p:extLst>
      <p:ext uri="{BB962C8B-B14F-4D97-AF65-F5344CB8AC3E}">
        <p14:creationId xmlns:p14="http://schemas.microsoft.com/office/powerpoint/2010/main" val="2508123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t">
            <a:noAutofit/>
          </a:bodyPr>
          <a:lstStyle>
            <a:lvl1pPr algn="ctr">
              <a:defRPr sz="3600" b="1" cap="small" baseline="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32290" y="4263778"/>
            <a:ext cx="6295604" cy="1086237"/>
          </a:xfrm>
        </p:spPr>
        <p:txBody>
          <a:bodyPr>
            <a:normAutofit/>
          </a:bodyPr>
          <a:lstStyle>
            <a:lvl1pPr marL="0" indent="0" algn="l">
              <a:lnSpc>
                <a:spcPct val="112000"/>
              </a:lnSpc>
              <a:spcBef>
                <a:spcPts val="0"/>
              </a:spcBef>
              <a:spcAft>
                <a:spcPts val="0"/>
              </a:spcAft>
              <a:buNone/>
              <a:defRPr sz="2000" b="1">
                <a:solidFill>
                  <a:srgbClr val="63666A"/>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7373013" y="6322664"/>
            <a:ext cx="1197219" cy="404614"/>
          </a:xfrm>
          <a:prstGeom prst="rect">
            <a:avLst/>
          </a:prstGeom>
        </p:spPr>
        <p:txBody>
          <a:bodyPr/>
          <a:lstStyle>
            <a:lvl1pPr algn="r">
              <a:defRPr sz="1050" baseline="0">
                <a:solidFill>
                  <a:srgbClr val="63666A"/>
                </a:solidFill>
                <a:latin typeface="Arial" panose="020B0604020202020204" pitchFamily="34" charset="0"/>
                <a:cs typeface="Arial" panose="020B0604020202020204" pitchFamily="34" charset="0"/>
              </a:defRPr>
            </a:lvl1pPr>
          </a:lstStyle>
          <a:p>
            <a:fld id="{4B1ECFE2-5ADF-4476-8C45-A3ABE7A7AF41}" type="slidenum">
              <a:rPr lang="en-US" smtClean="0"/>
              <a:pPr/>
              <a:t>‹#›</a:t>
            </a:fld>
            <a:endParaRPr lang="en-US" dirty="0"/>
          </a:p>
        </p:txBody>
      </p:sp>
      <p:grpSp>
        <p:nvGrpSpPr>
          <p:cNvPr id="8" name="Group 7"/>
          <p:cNvGrpSpPr/>
          <p:nvPr/>
        </p:nvGrpSpPr>
        <p:grpSpPr>
          <a:xfrm>
            <a:off x="564643" y="744469"/>
            <a:ext cx="8005589" cy="5349671"/>
            <a:chOff x="564643" y="744469"/>
            <a:chExt cx="8005589" cy="5349671"/>
          </a:xfrm>
          <a:solidFill>
            <a:schemeClr val="accent1"/>
          </a:solidFill>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accent1"/>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accent2"/>
            </a:solidFill>
            <a:ln w="0">
              <a:noFill/>
              <a:prstDash val="solid"/>
              <a:round/>
              <a:headEnd/>
              <a:tailEnd/>
            </a:ln>
          </p:spPr>
        </p:sp>
      </p:gr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181" y="6204304"/>
            <a:ext cx="4417107" cy="446907"/>
          </a:xfrm>
          <a:prstGeom prst="rect">
            <a:avLst/>
          </a:prstGeom>
        </p:spPr>
      </p:pic>
    </p:spTree>
    <p:extLst>
      <p:ext uri="{BB962C8B-B14F-4D97-AF65-F5344CB8AC3E}">
        <p14:creationId xmlns:p14="http://schemas.microsoft.com/office/powerpoint/2010/main" val="3731838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9144000" cy="2068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00125" y="445576"/>
            <a:ext cx="7020248" cy="1561455"/>
          </a:xfrm>
        </p:spPr>
        <p:txBody>
          <a:bodyPr anchor="t">
            <a:normAutofit/>
          </a:bodyPr>
          <a:lstStyle>
            <a:lvl1pPr algn="ctr">
              <a:lnSpc>
                <a:spcPct val="84000"/>
              </a:lnSpc>
              <a:defRPr sz="4400" baseline="0">
                <a:solidFill>
                  <a:schemeClr val="bg1"/>
                </a:solidFill>
              </a:defRPr>
            </a:lvl1pPr>
          </a:lstStyle>
          <a:p>
            <a:r>
              <a:rPr lang="en-US" dirty="0" smtClean="0"/>
              <a:t>Click to edit Master title style</a:t>
            </a:r>
            <a:endParaRPr lang="en-US" dirty="0"/>
          </a:p>
        </p:txBody>
      </p:sp>
      <p:sp>
        <p:nvSpPr>
          <p:cNvPr id="3" name="Picture Placeholder 2"/>
          <p:cNvSpPr>
            <a:spLocks noGrp="1" noChangeAspect="1"/>
          </p:cNvSpPr>
          <p:nvPr>
            <p:ph type="pic" idx="1"/>
          </p:nvPr>
        </p:nvSpPr>
        <p:spPr>
          <a:xfrm>
            <a:off x="0" y="2363491"/>
            <a:ext cx="9144000" cy="4494508"/>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7" name="Slide Number Placeholder 6"/>
          <p:cNvSpPr>
            <a:spLocks noGrp="1"/>
          </p:cNvSpPr>
          <p:nvPr>
            <p:ph type="sldNum" sz="quarter" idx="12"/>
          </p:nvPr>
        </p:nvSpPr>
        <p:spPr>
          <a:xfrm>
            <a:off x="7412355" y="6453386"/>
            <a:ext cx="1197219" cy="404614"/>
          </a:xfrm>
          <a:prstGeom prst="rect">
            <a:avLst/>
          </a:prstGeom>
        </p:spPr>
        <p:txBody>
          <a:bodyPr/>
          <a:lstStyle>
            <a:lvl1pPr>
              <a:defRPr>
                <a:solidFill>
                  <a:schemeClr val="tx2"/>
                </a:solidFill>
              </a:defRPr>
            </a:lvl1pPr>
          </a:lstStyle>
          <a:p>
            <a:fld id="{4B1ECFE2-5ADF-4476-8C45-A3ABE7A7AF41}" type="slidenum">
              <a:rPr lang="en-US" smtClean="0">
                <a:solidFill>
                  <a:srgbClr val="6D6E70"/>
                </a:solidFill>
              </a:rPr>
              <a:pPr/>
              <a:t>‹#›</a:t>
            </a:fld>
            <a:endParaRPr lang="en-US">
              <a:solidFill>
                <a:srgbClr val="6D6E70"/>
              </a:solidFill>
            </a:endParaRPr>
          </a:p>
        </p:txBody>
      </p:sp>
      <p:sp>
        <p:nvSpPr>
          <p:cNvPr id="10" name="Rectangle 9"/>
          <p:cNvSpPr/>
          <p:nvPr userDrawn="1"/>
        </p:nvSpPr>
        <p:spPr>
          <a:xfrm>
            <a:off x="-1" y="2069024"/>
            <a:ext cx="9143999" cy="294467"/>
          </a:xfrm>
          <a:prstGeom prst="rect">
            <a:avLst/>
          </a:prstGeom>
          <a:solidFill>
            <a:srgbClr val="BA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296" y="6204303"/>
            <a:ext cx="4417107" cy="446907"/>
          </a:xfrm>
          <a:prstGeom prst="rect">
            <a:avLst/>
          </a:prstGeom>
        </p:spPr>
      </p:pic>
    </p:spTree>
    <p:extLst>
      <p:ext uri="{BB962C8B-B14F-4D97-AF65-F5344CB8AC3E}">
        <p14:creationId xmlns:p14="http://schemas.microsoft.com/office/powerpoint/2010/main" val="373587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7104552" y="6453386"/>
            <a:ext cx="1197219" cy="404614"/>
          </a:xfrm>
          <a:prstGeom prst="rect">
            <a:avLst/>
          </a:prstGeom>
        </p:spPr>
        <p:txBody>
          <a:bodyPr/>
          <a:lstStyle/>
          <a:p>
            <a:fld id="{4B1ECFE2-5ADF-4476-8C45-A3ABE7A7AF41}" type="slidenum">
              <a:rPr lang="en-US" smtClean="0"/>
              <a:t>‹#›</a:t>
            </a:fld>
            <a:endParaRPr lang="en-US"/>
          </a:p>
        </p:txBody>
      </p:sp>
    </p:spTree>
    <p:extLst>
      <p:ext uri="{BB962C8B-B14F-4D97-AF65-F5344CB8AC3E}">
        <p14:creationId xmlns:p14="http://schemas.microsoft.com/office/powerpoint/2010/main" val="1364369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7104552" y="6453386"/>
            <a:ext cx="1197219" cy="404614"/>
          </a:xfrm>
          <a:prstGeom prst="rect">
            <a:avLst/>
          </a:prstGeom>
        </p:spPr>
        <p:txBody>
          <a:bodyPr/>
          <a:lstStyle/>
          <a:p>
            <a:fld id="{4B1ECFE2-5ADF-4476-8C45-A3ABE7A7AF41}" type="slidenum">
              <a:rPr lang="en-US" smtClean="0"/>
              <a:t>‹#›</a:t>
            </a:fld>
            <a:endParaRPr lang="en-US"/>
          </a:p>
        </p:txBody>
      </p:sp>
    </p:spTree>
    <p:extLst>
      <p:ext uri="{BB962C8B-B14F-4D97-AF65-F5344CB8AC3E}">
        <p14:creationId xmlns:p14="http://schemas.microsoft.com/office/powerpoint/2010/main" val="2993372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spcBef>
                <a:spcPts val="0"/>
              </a:spcBef>
              <a:spcAft>
                <a:spcPts val="0"/>
              </a:spcAft>
              <a:defRPr/>
            </a:lvl1pPr>
            <a:lvl2pPr>
              <a:lnSpc>
                <a:spcPct val="100000"/>
              </a:lnSpc>
              <a:spcBef>
                <a:spcPts val="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42987" y="6453386"/>
            <a:ext cx="903429" cy="404614"/>
          </a:xfrm>
          <a:prstGeom prst="rect">
            <a:avLst/>
          </a:prstGeom>
        </p:spPr>
        <p:txBody>
          <a:bodyPr/>
          <a:lstStyle/>
          <a:p>
            <a:fld id="{D0480B8B-DDA9-4BA1-AB03-7C212554E7B2}" type="datetime1">
              <a:rPr lang="en-US" smtClean="0"/>
              <a:t>9/20/2017</a:t>
            </a:fld>
            <a:endParaRPr lang="en-US"/>
          </a:p>
        </p:txBody>
      </p:sp>
      <p:sp>
        <p:nvSpPr>
          <p:cNvPr id="5" name="Footer Placeholder 4"/>
          <p:cNvSpPr>
            <a:spLocks noGrp="1"/>
          </p:cNvSpPr>
          <p:nvPr>
            <p:ph type="ftr" sz="quarter" idx="11"/>
          </p:nvPr>
        </p:nvSpPr>
        <p:spPr>
          <a:xfrm>
            <a:off x="2170173" y="6453386"/>
            <a:ext cx="4710623" cy="404614"/>
          </a:xfrm>
          <a:prstGeom prst="rect">
            <a:avLst/>
          </a:prstGeom>
        </p:spPr>
        <p:txBody>
          <a:bodyPr/>
          <a:lstStyle/>
          <a:p>
            <a:endParaRPr lang="en-US"/>
          </a:p>
        </p:txBody>
      </p:sp>
      <p:sp>
        <p:nvSpPr>
          <p:cNvPr id="6" name="Slide Number Placeholder 5"/>
          <p:cNvSpPr>
            <a:spLocks noGrp="1"/>
          </p:cNvSpPr>
          <p:nvPr>
            <p:ph type="sldNum" sz="quarter" idx="12"/>
          </p:nvPr>
        </p:nvSpPr>
        <p:spPr>
          <a:xfrm>
            <a:off x="7104552" y="6453386"/>
            <a:ext cx="1197219" cy="404614"/>
          </a:xfrm>
          <a:prstGeom prst="rect">
            <a:avLst/>
          </a:prstGeom>
        </p:spPr>
        <p:txBody>
          <a:bodyPr/>
          <a:lstStyle/>
          <a:p>
            <a:fld id="{4B1ECFE2-5ADF-4476-8C45-A3ABE7A7AF41}" type="slidenum">
              <a:rPr lang="en-US" smtClean="0"/>
              <a:t>‹#›</a:t>
            </a:fld>
            <a:endParaRPr lang="en-US"/>
          </a:p>
        </p:txBody>
      </p:sp>
    </p:spTree>
    <p:extLst>
      <p:ext uri="{BB962C8B-B14F-4D97-AF65-F5344CB8AC3E}">
        <p14:creationId xmlns:p14="http://schemas.microsoft.com/office/powerpoint/2010/main" val="585178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3600" b="1" cap="small" baseline="0">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a:xfrm>
            <a:off x="7373012" y="6453386"/>
            <a:ext cx="1197219" cy="404614"/>
          </a:xfrm>
          <a:prstGeom prst="rect">
            <a:avLst/>
          </a:prstGeom>
        </p:spPr>
        <p:txBody>
          <a:bodyPr/>
          <a:lstStyle>
            <a:lvl1pPr>
              <a:defRPr>
                <a:solidFill>
                  <a:schemeClr val="tx2"/>
                </a:solidFill>
              </a:defRPr>
            </a:lvl1pPr>
          </a:lstStyle>
          <a:p>
            <a:fld id="{4B1ECFE2-5ADF-4476-8C45-A3ABE7A7AF41}" type="slidenum">
              <a:rPr lang="en-US" smtClean="0"/>
              <a:t>‹#›</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516738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028700" y="1739788"/>
            <a:ext cx="3335840" cy="4127613"/>
          </a:xfrm>
        </p:spPr>
        <p:txBody>
          <a:bodyPr>
            <a:normAutofit/>
          </a:bodyPr>
          <a:lstStyle>
            <a:lvl1pPr>
              <a:defRPr sz="2000" baseline="0">
                <a:solidFill>
                  <a:schemeClr val="tx2"/>
                </a:solidFill>
              </a:defRPr>
            </a:lvl1pPr>
            <a:lvl2pPr>
              <a:defRPr sz="1800" baseline="0">
                <a:solidFill>
                  <a:schemeClr val="tx2"/>
                </a:solidFill>
              </a:defRPr>
            </a:lvl2pPr>
            <a:lvl3pPr>
              <a:defRPr sz="1600" baseline="0">
                <a:solidFill>
                  <a:schemeClr val="tx2"/>
                </a:solidFill>
              </a:defRPr>
            </a:lvl3pPr>
            <a:lvl4pPr>
              <a:defRPr sz="1400" baseline="0">
                <a:solidFill>
                  <a:schemeClr val="tx2"/>
                </a:solidFill>
              </a:defRPr>
            </a:lvl4pPr>
            <a:lvl5pPr>
              <a:defRPr sz="1200"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1747880"/>
            <a:ext cx="3335840" cy="4119521"/>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7104552" y="6453386"/>
            <a:ext cx="1197219" cy="404614"/>
          </a:xfrm>
          <a:prstGeom prst="rect">
            <a:avLst/>
          </a:prstGeom>
        </p:spPr>
        <p:txBody>
          <a:bodyPr/>
          <a:lstStyle/>
          <a:p>
            <a:fld id="{4B1ECFE2-5ADF-4476-8C45-A3ABE7A7AF41}" type="slidenum">
              <a:rPr lang="en-US" smtClean="0"/>
              <a:t>‹#›</a:t>
            </a:fld>
            <a:endParaRPr lang="en-US"/>
          </a:p>
        </p:txBody>
      </p:sp>
    </p:spTree>
    <p:extLst>
      <p:ext uri="{BB962C8B-B14F-4D97-AF65-F5344CB8AC3E}">
        <p14:creationId xmlns:p14="http://schemas.microsoft.com/office/powerpoint/2010/main" val="2115379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803135"/>
          </a:xfrm>
        </p:spPr>
        <p:txBody>
          <a:bodyPr/>
          <a:lstStyle>
            <a:lvl1pPr>
              <a:defRPr>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28700" y="1733328"/>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1028700" y="2727016"/>
            <a:ext cx="3335839" cy="3116109"/>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85668" y="1742852"/>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0" y="2735108"/>
            <a:ext cx="3335840" cy="31322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a:xfrm>
            <a:off x="7104552" y="6453386"/>
            <a:ext cx="1197219" cy="404614"/>
          </a:xfrm>
          <a:prstGeom prst="rect">
            <a:avLst/>
          </a:prstGeom>
        </p:spPr>
        <p:txBody>
          <a:bodyPr/>
          <a:lstStyle/>
          <a:p>
            <a:fld id="{4B1ECFE2-5ADF-4476-8C45-A3ABE7A7AF41}" type="slidenum">
              <a:rPr lang="en-US" smtClean="0"/>
              <a:t>‹#›</a:t>
            </a:fld>
            <a:endParaRPr lang="en-US"/>
          </a:p>
        </p:txBody>
      </p:sp>
    </p:spTree>
    <p:extLst>
      <p:ext uri="{BB962C8B-B14F-4D97-AF65-F5344CB8AC3E}">
        <p14:creationId xmlns:p14="http://schemas.microsoft.com/office/powerpoint/2010/main" val="3654411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1042987" y="6453386"/>
            <a:ext cx="903429" cy="404614"/>
          </a:xfrm>
          <a:prstGeom prst="rect">
            <a:avLst/>
          </a:prstGeom>
        </p:spPr>
        <p:txBody>
          <a:bodyPr/>
          <a:lstStyle/>
          <a:p>
            <a:fld id="{520BEB13-809F-4CED-B7A3-D45B2BF5C3CC}" type="datetime1">
              <a:rPr lang="en-US" smtClean="0"/>
              <a:t>9/20/2017</a:t>
            </a:fld>
            <a:endParaRPr lang="en-US"/>
          </a:p>
        </p:txBody>
      </p:sp>
      <p:sp>
        <p:nvSpPr>
          <p:cNvPr id="5" name="Slide Number Placeholder 4"/>
          <p:cNvSpPr>
            <a:spLocks noGrp="1"/>
          </p:cNvSpPr>
          <p:nvPr>
            <p:ph type="sldNum" sz="quarter" idx="12"/>
          </p:nvPr>
        </p:nvSpPr>
        <p:spPr>
          <a:xfrm>
            <a:off x="7104552" y="6453386"/>
            <a:ext cx="1197219" cy="404614"/>
          </a:xfrm>
          <a:prstGeom prst="rect">
            <a:avLst/>
          </a:prstGeom>
        </p:spPr>
        <p:txBody>
          <a:bodyPr/>
          <a:lstStyle/>
          <a:p>
            <a:fld id="{4B1ECFE2-5ADF-4476-8C45-A3ABE7A7AF41}" type="slidenum">
              <a:rPr lang="en-US" smtClean="0"/>
              <a:t>‹#›</a:t>
            </a:fld>
            <a:endParaRPr lang="en-US"/>
          </a:p>
        </p:txBody>
      </p:sp>
    </p:spTree>
    <p:extLst>
      <p:ext uri="{BB962C8B-B14F-4D97-AF65-F5344CB8AC3E}">
        <p14:creationId xmlns:p14="http://schemas.microsoft.com/office/powerpoint/2010/main" val="4198790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104552" y="6453386"/>
            <a:ext cx="1197219" cy="404614"/>
          </a:xfrm>
          <a:prstGeom prst="rect">
            <a:avLst/>
          </a:prstGeom>
        </p:spPr>
        <p:txBody>
          <a:bodyPr/>
          <a:lstStyle/>
          <a:p>
            <a:fld id="{4B1ECFE2-5ADF-4476-8C45-A3ABE7A7AF41}" type="slidenum">
              <a:rPr lang="en-US" smtClean="0"/>
              <a:t>‹#›</a:t>
            </a:fld>
            <a:endParaRPr lang="en-US"/>
          </a:p>
        </p:txBody>
      </p:sp>
    </p:spTree>
    <p:extLst>
      <p:ext uri="{BB962C8B-B14F-4D97-AF65-F5344CB8AC3E}">
        <p14:creationId xmlns:p14="http://schemas.microsoft.com/office/powerpoint/2010/main" val="822576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userDrawn="1"/>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000" baseline="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7" name="Slide Number Placeholder 6"/>
          <p:cNvSpPr>
            <a:spLocks noGrp="1"/>
          </p:cNvSpPr>
          <p:nvPr>
            <p:ph type="sldNum" sz="quarter" idx="12"/>
          </p:nvPr>
        </p:nvSpPr>
        <p:spPr>
          <a:xfrm>
            <a:off x="7412355" y="6453386"/>
            <a:ext cx="1197219" cy="404614"/>
          </a:xfrm>
          <a:prstGeom prst="rect">
            <a:avLst/>
          </a:prstGeom>
        </p:spPr>
        <p:txBody>
          <a:bodyPr/>
          <a:lstStyle>
            <a:lvl1pPr>
              <a:defRPr>
                <a:solidFill>
                  <a:schemeClr val="tx2"/>
                </a:solidFill>
              </a:defRPr>
            </a:lvl1pPr>
          </a:lstStyle>
          <a:p>
            <a:fld id="{4B1ECFE2-5ADF-4476-8C45-A3ABE7A7AF41}"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03291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a:xfrm>
            <a:off x="7412355" y="6453386"/>
            <a:ext cx="1197219" cy="404614"/>
          </a:xfrm>
          <a:prstGeom prst="rect">
            <a:avLst/>
          </a:prstGeom>
        </p:spPr>
        <p:txBody>
          <a:bodyPr/>
          <a:lstStyle>
            <a:lvl1pPr>
              <a:defRPr>
                <a:solidFill>
                  <a:schemeClr val="tx2"/>
                </a:solidFill>
              </a:defRPr>
            </a:lvl1pPr>
          </a:lstStyle>
          <a:p>
            <a:fld id="{4B1ECFE2-5ADF-4476-8C45-A3ABE7A7AF41}"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3764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2309" y="580604"/>
            <a:ext cx="7200900" cy="867871"/>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28700" y="1731696"/>
            <a:ext cx="7200900" cy="413570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Slide Number Placeholder 5"/>
          <p:cNvSpPr>
            <a:spLocks noGrp="1"/>
          </p:cNvSpPr>
          <p:nvPr>
            <p:ph type="sldNum" sz="quarter" idx="4"/>
          </p:nvPr>
        </p:nvSpPr>
        <p:spPr>
          <a:xfrm>
            <a:off x="7373013" y="6322664"/>
            <a:ext cx="1197219" cy="404614"/>
          </a:xfrm>
          <a:prstGeom prst="rect">
            <a:avLst/>
          </a:prstGeom>
        </p:spPr>
        <p:txBody>
          <a:bodyPr/>
          <a:lstStyle>
            <a:lvl1pPr algn="r">
              <a:defRPr sz="1050" b="1" i="0" baseline="0">
                <a:solidFill>
                  <a:srgbClr val="63666A"/>
                </a:solidFill>
                <a:latin typeface="Arial" panose="020B0604020202020204" pitchFamily="34" charset="0"/>
                <a:cs typeface="Arial" panose="020B0604020202020204" pitchFamily="34" charset="0"/>
              </a:defRPr>
            </a:lvl1pPr>
          </a:lstStyle>
          <a:p>
            <a:fld id="{4B1ECFE2-5ADF-4476-8C45-A3ABE7A7AF41}" type="slidenum">
              <a:rPr lang="en-US" smtClean="0"/>
              <a:pPr/>
              <a:t>‹#›</a:t>
            </a:fld>
            <a:endParaRPr lang="en-US" dirty="0"/>
          </a:p>
        </p:txBody>
      </p:sp>
      <p:cxnSp>
        <p:nvCxnSpPr>
          <p:cNvPr id="10" name="Straight Connector 9"/>
          <p:cNvCxnSpPr/>
          <p:nvPr userDrawn="1"/>
        </p:nvCxnSpPr>
        <p:spPr>
          <a:xfrm>
            <a:off x="895149" y="1519360"/>
            <a:ext cx="7475220" cy="0"/>
          </a:xfrm>
          <a:prstGeom prst="line">
            <a:avLst/>
          </a:prstGeom>
          <a:noFill/>
          <a:ln w="12700" cap="flat" cmpd="sng" algn="ctr">
            <a:solidFill>
              <a:schemeClr val="accent1"/>
            </a:solidFill>
            <a:prstDash val="solid"/>
          </a:ln>
          <a:effectLst/>
        </p:spPr>
      </p:cxnSp>
      <p:pic>
        <p:nvPicPr>
          <p:cNvPr id="13" name="Picture 1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44296" y="6204303"/>
            <a:ext cx="4417107" cy="446907"/>
          </a:xfrm>
          <a:prstGeom prst="rect">
            <a:avLst/>
          </a:prstGeom>
        </p:spPr>
      </p:pic>
    </p:spTree>
    <p:extLst>
      <p:ext uri="{BB962C8B-B14F-4D97-AF65-F5344CB8AC3E}">
        <p14:creationId xmlns:p14="http://schemas.microsoft.com/office/powerpoint/2010/main" val="38822504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5" r:id="rId10"/>
    <p:sldLayoutId id="2147483682" r:id="rId11"/>
    <p:sldLayoutId id="2147483683" r:id="rId12"/>
  </p:sldLayoutIdLst>
  <p:hf hdr="0" ftr="0" dt="0"/>
  <p:txStyles>
    <p:titleStyle>
      <a:lvl1pPr algn="l" defTabSz="685800" rtl="0" eaLnBrk="1" latinLnBrk="0" hangingPunct="1">
        <a:lnSpc>
          <a:spcPct val="89000"/>
        </a:lnSpc>
        <a:spcBef>
          <a:spcPct val="0"/>
        </a:spcBef>
        <a:buNone/>
        <a:defRPr sz="4000" kern="1200" baseline="0">
          <a:solidFill>
            <a:schemeClr val="accent1"/>
          </a:solidFill>
          <a:latin typeface="Arial" panose="020B0604020202020204" pitchFamily="34" charset="0"/>
          <a:ea typeface="+mj-ea"/>
          <a:cs typeface="Arial" panose="020B0604020202020204" pitchFamily="34" charset="0"/>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400" kern="1200" baseline="0">
          <a:solidFill>
            <a:srgbClr val="63666A"/>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rgbClr val="63666A"/>
          </a:solidFill>
          <a:latin typeface="Arial" panose="020B0604020202020204" pitchFamily="34" charset="0"/>
          <a:ea typeface="+mn-ea"/>
          <a:cs typeface="Arial" panose="020B0604020202020204" pitchFamily="34" charset="0"/>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rgbClr val="63666A"/>
          </a:solidFill>
          <a:latin typeface="Arial" panose="020B0604020202020204" pitchFamily="34" charset="0"/>
          <a:ea typeface="+mn-ea"/>
          <a:cs typeface="Arial" panose="020B0604020202020204" pitchFamily="34" charset="0"/>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rgbClr val="63666A"/>
          </a:solidFill>
          <a:latin typeface="Arial" panose="020B0604020202020204" pitchFamily="34" charset="0"/>
          <a:ea typeface="+mn-ea"/>
          <a:cs typeface="Arial" panose="020B0604020202020204" pitchFamily="34" charset="0"/>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rgbClr val="63666A"/>
          </a:solidFill>
          <a:latin typeface="Arial" panose="020B0604020202020204" pitchFamily="34" charset="0"/>
          <a:ea typeface="+mn-ea"/>
          <a:cs typeface="Arial" panose="020B0604020202020204" pitchFamily="34" charset="0"/>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2309" y="580604"/>
            <a:ext cx="7200900" cy="867871"/>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28700" y="1731696"/>
            <a:ext cx="7200900" cy="413570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Slide Number Placeholder 5"/>
          <p:cNvSpPr>
            <a:spLocks noGrp="1"/>
          </p:cNvSpPr>
          <p:nvPr>
            <p:ph type="sldNum" sz="quarter" idx="4"/>
          </p:nvPr>
        </p:nvSpPr>
        <p:spPr>
          <a:xfrm>
            <a:off x="7373013" y="6322664"/>
            <a:ext cx="1197219" cy="404614"/>
          </a:xfrm>
          <a:prstGeom prst="rect">
            <a:avLst/>
          </a:prstGeom>
        </p:spPr>
        <p:txBody>
          <a:bodyPr/>
          <a:lstStyle>
            <a:lvl1pPr algn="r">
              <a:defRPr sz="1050" b="1" baseline="0">
                <a:solidFill>
                  <a:srgbClr val="63666A"/>
                </a:solidFill>
                <a:latin typeface="Arial" panose="020B0604020202020204" pitchFamily="34" charset="0"/>
                <a:cs typeface="Arial" panose="020B0604020202020204" pitchFamily="34" charset="0"/>
              </a:defRPr>
            </a:lvl1pPr>
          </a:lstStyle>
          <a:p>
            <a:fld id="{4B1ECFE2-5ADF-4476-8C45-A3ABE7A7AF41}" type="slidenum">
              <a:rPr lang="en-US" smtClean="0"/>
              <a:pPr/>
              <a:t>‹#›</a:t>
            </a:fld>
            <a:endParaRPr lang="en-US" dirty="0"/>
          </a:p>
        </p:txBody>
      </p:sp>
      <p:cxnSp>
        <p:nvCxnSpPr>
          <p:cNvPr id="10" name="Straight Connector 9"/>
          <p:cNvCxnSpPr/>
          <p:nvPr userDrawn="1"/>
        </p:nvCxnSpPr>
        <p:spPr>
          <a:xfrm>
            <a:off x="895149" y="1519360"/>
            <a:ext cx="7475220" cy="0"/>
          </a:xfrm>
          <a:prstGeom prst="line">
            <a:avLst/>
          </a:prstGeom>
          <a:noFill/>
          <a:ln w="12700" cap="flat" cmpd="sng" algn="ctr">
            <a:solidFill>
              <a:schemeClr val="accent1"/>
            </a:solidFill>
            <a:prstDash val="solid"/>
          </a:ln>
          <a:effectLst/>
        </p:spPr>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296" y="6204303"/>
            <a:ext cx="4417107" cy="446907"/>
          </a:xfrm>
          <a:prstGeom prst="rect">
            <a:avLst/>
          </a:prstGeom>
        </p:spPr>
      </p:pic>
    </p:spTree>
    <p:extLst>
      <p:ext uri="{BB962C8B-B14F-4D97-AF65-F5344CB8AC3E}">
        <p14:creationId xmlns:p14="http://schemas.microsoft.com/office/powerpoint/2010/main" val="3088310432"/>
      </p:ext>
    </p:extLst>
  </p:cSld>
  <p:clrMap bg1="lt1" tx1="dk1" bg2="lt2" tx2="dk2" accent1="accent1" accent2="accent2" accent3="accent3" accent4="accent4" accent5="accent5" accent6="accent6" hlink="hlink" folHlink="folHlink"/>
  <p:hf hdr="0" ftr="0" dt="0"/>
  <p:txStyles>
    <p:titleStyle>
      <a:lvl1pPr algn="l" defTabSz="685800" rtl="0" eaLnBrk="1" latinLnBrk="0" hangingPunct="1">
        <a:lnSpc>
          <a:spcPct val="89000"/>
        </a:lnSpc>
        <a:spcBef>
          <a:spcPct val="0"/>
        </a:spcBef>
        <a:buNone/>
        <a:defRPr sz="4000" kern="1200" baseline="0">
          <a:solidFill>
            <a:schemeClr val="accent1"/>
          </a:solidFill>
          <a:latin typeface="Arial" panose="020B0604020202020204" pitchFamily="34" charset="0"/>
          <a:ea typeface="+mj-ea"/>
          <a:cs typeface="Arial" panose="020B0604020202020204" pitchFamily="34" charset="0"/>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400" kern="1200" baseline="0">
          <a:solidFill>
            <a:srgbClr val="63666A"/>
          </a:solidFill>
          <a:latin typeface="Arial" panose="020B0604020202020204" pitchFamily="34" charset="0"/>
          <a:ea typeface="+mn-ea"/>
          <a:cs typeface="Arial" panose="020B0604020202020204" pitchFamily="34" charset="0"/>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rgbClr val="63666A"/>
          </a:solidFill>
          <a:latin typeface="Arial" panose="020B0604020202020204" pitchFamily="34" charset="0"/>
          <a:ea typeface="+mn-ea"/>
          <a:cs typeface="Arial" panose="020B0604020202020204" pitchFamily="34" charset="0"/>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rgbClr val="63666A"/>
          </a:solidFill>
          <a:latin typeface="Arial" panose="020B0604020202020204" pitchFamily="34" charset="0"/>
          <a:ea typeface="+mn-ea"/>
          <a:cs typeface="Arial" panose="020B0604020202020204" pitchFamily="34" charset="0"/>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rgbClr val="63666A"/>
          </a:solidFill>
          <a:latin typeface="Arial" panose="020B0604020202020204" pitchFamily="34" charset="0"/>
          <a:ea typeface="+mn-ea"/>
          <a:cs typeface="Arial" panose="020B0604020202020204" pitchFamily="34" charset="0"/>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rgbClr val="63666A"/>
          </a:solidFill>
          <a:latin typeface="Arial" panose="020B0604020202020204" pitchFamily="34" charset="0"/>
          <a:ea typeface="+mn-ea"/>
          <a:cs typeface="Arial" panose="020B0604020202020204" pitchFamily="34" charset="0"/>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https://www.youtube.com/embed/hMKELZQ63Do?list=PLNSNGxQE7NWlibdjPYGOsZaG-ol0pBsx3" TargetMode="External"/><Relationship Id="rId4" Type="http://schemas.openxmlformats.org/officeDocument/2006/relationships/hyperlink" Target="https://www.grants.gov/web/grants/applicants/workspace-overview/step-2-complete-a-workspace-package.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hsc.unm.edu/financialservices/preaward/index.html" TargetMode="External"/><Relationship Id="rId2" Type="http://schemas.openxmlformats.org/officeDocument/2006/relationships/slideLayout" Target="../slideLayouts/slideLayout2.xml"/><Relationship Id="rId1" Type="http://schemas.openxmlformats.org/officeDocument/2006/relationships/video" Target="https://www.youtube.com/embed/szSyO5AEQ4c?list=PLNSNGxQE7NWlibdjPYGOsZaG-ol0pBsx3" TargetMode="External"/><Relationship Id="rId5" Type="http://schemas.openxmlformats.org/officeDocument/2006/relationships/hyperlink" Target="https://www.grants.gov/web/grants/applicants/workspace-overview/step-3-submit-a-workspace-package.html" TargetMode="Externa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hyperlink" Target="mailto:jkstanton@salud.unm.edu" TargetMode="External"/><Relationship Id="rId2" Type="http://schemas.openxmlformats.org/officeDocument/2006/relationships/hyperlink" Target="mailto:sgonzales@salud.unm.edu" TargetMode="External"/><Relationship Id="rId1" Type="http://schemas.openxmlformats.org/officeDocument/2006/relationships/slideLayout" Target="../slideLayouts/slideLayout2.xml"/><Relationship Id="rId4" Type="http://schemas.openxmlformats.org/officeDocument/2006/relationships/hyperlink" Target="mailto:HSC-PreAward@salud.unm.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rants.gov/web/grants/register.html" TargetMode="External"/><Relationship Id="rId2" Type="http://schemas.openxmlformats.org/officeDocument/2006/relationships/slideLayout" Target="../slideLayouts/slideLayout2.xml"/><Relationship Id="rId1" Type="http://schemas.openxmlformats.org/officeDocument/2006/relationships/video" Target="https://www.youtube.com/embed/zWSjX__Lfmc?list=PLNSNGxQE7NWlibdjPYGOsZaG-ol0pBsx3"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HSC-PreAward@salud.unm.edu" TargetMode="External"/><Relationship Id="rId1" Type="http://schemas.openxmlformats.org/officeDocument/2006/relationships/slideLayout" Target="../slideLayouts/slideLayout2.xml"/><Relationship Id="rId4" Type="http://schemas.openxmlformats.org/officeDocument/2006/relationships/hyperlink" Target="https://www.grants.gov/web/grants/applicants/workspace-overview/workspace-roles.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https://www.youtube.com/embed/oLvzOelLXec?list=PLNSNGxQE7NWlibdjPYGOsZaG-ol0pBsx3" TargetMode="External"/><Relationship Id="rId4" Type="http://schemas.openxmlformats.org/officeDocument/2006/relationships/hyperlink" Target="https://www.grants.gov/web/grants/applicants/workspace-overview/step-1-create-a-workspace-package.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https://www.youtube.com/embed/FdYRTOrps0U?list=PLNSNGxQE7NWlibdjPYGOsZaG-ol0pBsx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r>
            <a:br>
              <a:rPr lang="en-US" dirty="0"/>
            </a:br>
            <a:r>
              <a:rPr lang="en-US" dirty="0" smtClean="0"/>
              <a:t>Grants.gov Workspace</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824287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Complete Forms in Workspace</a:t>
            </a:r>
            <a:endParaRPr lang="en-US" dirty="0"/>
          </a:p>
        </p:txBody>
      </p:sp>
      <p:sp>
        <p:nvSpPr>
          <p:cNvPr id="3" name="Content Placeholder 2"/>
          <p:cNvSpPr>
            <a:spLocks noGrp="1"/>
          </p:cNvSpPr>
          <p:nvPr>
            <p:ph idx="1"/>
          </p:nvPr>
        </p:nvSpPr>
        <p:spPr>
          <a:xfrm>
            <a:off x="6007608" y="1626901"/>
            <a:ext cx="2612898" cy="3573019"/>
          </a:xfrm>
        </p:spPr>
        <p:txBody>
          <a:bodyPr>
            <a:normAutofit fontScale="77500" lnSpcReduction="20000"/>
          </a:bodyPr>
          <a:lstStyle/>
          <a:p>
            <a:pPr>
              <a:buFont typeface="Arial" panose="020B0604020202020204" pitchFamily="34" charset="0"/>
              <a:buChar char="•"/>
            </a:pPr>
            <a:r>
              <a:rPr lang="en-US" dirty="0" smtClean="0"/>
              <a:t> How do you complete forms in Workspace? Your team has three options: </a:t>
            </a:r>
          </a:p>
          <a:p>
            <a:pPr lvl="1">
              <a:buFont typeface="Arial" panose="020B0604020202020204" pitchFamily="34" charset="0"/>
              <a:buChar char="•"/>
            </a:pPr>
            <a:r>
              <a:rPr lang="en-US" dirty="0" smtClean="0"/>
              <a:t>Complete the forms online</a:t>
            </a:r>
          </a:p>
          <a:p>
            <a:pPr lvl="1">
              <a:buFont typeface="Arial" panose="020B0604020202020204" pitchFamily="34" charset="0"/>
              <a:buChar char="•"/>
            </a:pPr>
            <a:r>
              <a:rPr lang="en-US" dirty="0" smtClean="0"/>
              <a:t>Download a PDF, complete the form, and upload the completed PDF into Workspace</a:t>
            </a:r>
          </a:p>
          <a:p>
            <a:pPr lvl="1">
              <a:buFont typeface="Arial" panose="020B0604020202020204" pitchFamily="34" charset="0"/>
              <a:buChar char="•"/>
            </a:pPr>
            <a:r>
              <a:rPr lang="en-US" dirty="0" smtClean="0"/>
              <a:t>Reuse a form from a previous Workspace  </a:t>
            </a:r>
            <a:endParaRPr lang="en-US" dirty="0"/>
          </a:p>
        </p:txBody>
      </p:sp>
      <p:pic>
        <p:nvPicPr>
          <p:cNvPr id="5" name="hMKELZQ63Do"/>
          <p:cNvPicPr>
            <a:picLocks noRot="1" noChangeAspect="1"/>
          </p:cNvPicPr>
          <p:nvPr>
            <a:videoFile r:link="rId1"/>
          </p:nvPr>
        </p:nvPicPr>
        <p:blipFill>
          <a:blip r:embed="rId3"/>
          <a:stretch>
            <a:fillRect/>
          </a:stretch>
        </p:blipFill>
        <p:spPr>
          <a:xfrm>
            <a:off x="667230" y="2263140"/>
            <a:ext cx="5127499" cy="2702052"/>
          </a:xfrm>
          <a:prstGeom prst="rect">
            <a:avLst/>
          </a:prstGeom>
        </p:spPr>
      </p:pic>
      <p:sp>
        <p:nvSpPr>
          <p:cNvPr id="6" name="Right Arrow 5"/>
          <p:cNvSpPr/>
          <p:nvPr/>
        </p:nvSpPr>
        <p:spPr>
          <a:xfrm rot="10800000">
            <a:off x="5794729" y="4891719"/>
            <a:ext cx="1714500" cy="5554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521208" y="5100504"/>
            <a:ext cx="8147304" cy="1131079"/>
          </a:xfrm>
          <a:prstGeom prst="rect">
            <a:avLst/>
          </a:prstGeom>
          <a:noFill/>
        </p:spPr>
        <p:txBody>
          <a:bodyPr wrap="square" rtlCol="0">
            <a:spAutoFit/>
          </a:bodyPr>
          <a:lstStyle/>
          <a:p>
            <a:endParaRPr lang="en-US" sz="1350" dirty="0" smtClean="0"/>
          </a:p>
          <a:p>
            <a:endParaRPr lang="en-US" sz="1350" dirty="0"/>
          </a:p>
          <a:p>
            <a:r>
              <a:rPr lang="en-US" sz="1350" dirty="0" smtClean="0"/>
              <a:t>Additional </a:t>
            </a:r>
            <a:r>
              <a:rPr lang="en-US" sz="1350" dirty="0"/>
              <a:t>Information- </a:t>
            </a:r>
            <a:r>
              <a:rPr lang="en-US" sz="1350" dirty="0">
                <a:solidFill>
                  <a:srgbClr val="00B0F0"/>
                </a:solidFill>
                <a:hlinkClick r:id="rId4"/>
              </a:rPr>
              <a:t>https://</a:t>
            </a:r>
            <a:r>
              <a:rPr lang="en-US" sz="1350" dirty="0">
                <a:solidFill>
                  <a:srgbClr val="00B0F0"/>
                </a:solidFill>
                <a:hlinkClick r:id="rId4"/>
              </a:rPr>
              <a:t>www.grants.gov/web/grants/applicants/workspace-overview/step-2-complete-a-workspace-package.html</a:t>
            </a:r>
            <a:endParaRPr lang="en-US" sz="1350" dirty="0"/>
          </a:p>
          <a:p>
            <a:endParaRPr lang="en-US" sz="1350" dirty="0"/>
          </a:p>
        </p:txBody>
      </p:sp>
    </p:spTree>
    <p:extLst>
      <p:ext uri="{BB962C8B-B14F-4D97-AF65-F5344CB8AC3E}">
        <p14:creationId xmlns:p14="http://schemas.microsoft.com/office/powerpoint/2010/main" val="1422206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Submit Your Application </a:t>
            </a:r>
            <a:endParaRPr lang="en-US" dirty="0"/>
          </a:p>
        </p:txBody>
      </p:sp>
      <p:sp>
        <p:nvSpPr>
          <p:cNvPr id="3" name="Content Placeholder 2"/>
          <p:cNvSpPr>
            <a:spLocks noGrp="1"/>
          </p:cNvSpPr>
          <p:nvPr>
            <p:ph idx="1"/>
          </p:nvPr>
        </p:nvSpPr>
        <p:spPr>
          <a:xfrm>
            <a:off x="774954" y="2241550"/>
            <a:ext cx="2887218" cy="2744216"/>
          </a:xfrm>
        </p:spPr>
        <p:txBody>
          <a:bodyPr>
            <a:normAutofit fontScale="55000" lnSpcReduction="20000"/>
          </a:bodyPr>
          <a:lstStyle/>
          <a:p>
            <a:pPr>
              <a:buFont typeface="Arial" panose="020B0604020202020204" pitchFamily="34" charset="0"/>
              <a:buChar char="•"/>
            </a:pPr>
            <a:r>
              <a:rPr lang="en-US" dirty="0" smtClean="0"/>
              <a:t> Once you are done with your Workspace application, it’s time to check for errors and send to your </a:t>
            </a:r>
            <a:r>
              <a:rPr lang="en-US" dirty="0"/>
              <a:t>SPO Grants Specialist </a:t>
            </a:r>
            <a:endParaRPr lang="en-US" dirty="0" smtClean="0"/>
          </a:p>
          <a:p>
            <a:pPr>
              <a:buFont typeface="Arial" panose="020B0604020202020204" pitchFamily="34" charset="0"/>
              <a:buChar char="•"/>
            </a:pPr>
            <a:r>
              <a:rPr lang="en-US" dirty="0"/>
              <a:t> </a:t>
            </a:r>
            <a:r>
              <a:rPr lang="en-US" dirty="0" smtClean="0"/>
              <a:t>You will need to </a:t>
            </a:r>
            <a:r>
              <a:rPr lang="en-US" i="1" dirty="0" smtClean="0"/>
              <a:t>“Complete &amp; Submit to AOR” </a:t>
            </a:r>
            <a:r>
              <a:rPr lang="en-US" dirty="0" smtClean="0"/>
              <a:t>in order for your SPO to </a:t>
            </a:r>
            <a:r>
              <a:rPr lang="en-US" u="sng" dirty="0" smtClean="0"/>
              <a:t>review and submit </a:t>
            </a:r>
            <a:r>
              <a:rPr lang="en-US" dirty="0" smtClean="0"/>
              <a:t>your application</a:t>
            </a:r>
          </a:p>
          <a:p>
            <a:pPr>
              <a:buFont typeface="Arial" panose="020B0604020202020204" pitchFamily="34" charset="0"/>
              <a:buChar char="•"/>
            </a:pPr>
            <a:r>
              <a:rPr lang="en-US" dirty="0" smtClean="0"/>
              <a:t> Standard timelines apply: You must submit to your SPO by the deadlines listed on our website </a:t>
            </a:r>
            <a:r>
              <a:rPr lang="en-US" dirty="0" smtClean="0">
                <a:hlinkClick r:id="rId3"/>
              </a:rPr>
              <a:t>http</a:t>
            </a:r>
            <a:r>
              <a:rPr lang="en-US" dirty="0">
                <a:hlinkClick r:id="rId3"/>
              </a:rPr>
              <a:t>://</a:t>
            </a:r>
            <a:r>
              <a:rPr lang="en-US" dirty="0" smtClean="0">
                <a:hlinkClick r:id="rId3"/>
              </a:rPr>
              <a:t>hsc.unm.edu/financialservices/preaward/index.html</a:t>
            </a:r>
            <a:endParaRPr lang="en-US" dirty="0" smtClean="0"/>
          </a:p>
          <a:p>
            <a:pPr>
              <a:buFont typeface="Arial" panose="020B0604020202020204" pitchFamily="34" charset="0"/>
              <a:buChar char="•"/>
            </a:pPr>
            <a:endParaRPr lang="en-US" dirty="0" smtClean="0"/>
          </a:p>
          <a:p>
            <a:endParaRPr lang="en-US" dirty="0"/>
          </a:p>
          <a:p>
            <a:pPr>
              <a:buFont typeface="Arial" panose="020B0604020202020204" pitchFamily="34" charset="0"/>
              <a:buChar char="•"/>
            </a:pPr>
            <a:endParaRPr lang="en-US" dirty="0" smtClean="0">
              <a:solidFill>
                <a:schemeClr val="tx1"/>
              </a:solidFill>
            </a:endParaRP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endParaRPr lang="en-US" dirty="0" smtClean="0">
              <a:solidFill>
                <a:schemeClr val="tx1"/>
              </a:solidFill>
            </a:endParaRPr>
          </a:p>
          <a:p>
            <a:endParaRPr lang="en-US" dirty="0"/>
          </a:p>
          <a:p>
            <a:endParaRPr lang="en-US" dirty="0"/>
          </a:p>
        </p:txBody>
      </p:sp>
      <p:pic>
        <p:nvPicPr>
          <p:cNvPr id="4" name="szSyO5AEQ4c"/>
          <p:cNvPicPr>
            <a:picLocks noRot="1" noChangeAspect="1"/>
          </p:cNvPicPr>
          <p:nvPr>
            <a:videoFile r:link="rId1"/>
          </p:nvPr>
        </p:nvPicPr>
        <p:blipFill>
          <a:blip r:embed="rId4"/>
          <a:stretch>
            <a:fillRect/>
          </a:stretch>
        </p:blipFill>
        <p:spPr>
          <a:xfrm>
            <a:off x="3789907" y="2241550"/>
            <a:ext cx="4878605" cy="2744216"/>
          </a:xfrm>
          <a:prstGeom prst="rect">
            <a:avLst/>
          </a:prstGeom>
        </p:spPr>
      </p:pic>
      <p:sp>
        <p:nvSpPr>
          <p:cNvPr id="5" name="TextBox 4"/>
          <p:cNvSpPr txBox="1"/>
          <p:nvPr/>
        </p:nvSpPr>
        <p:spPr>
          <a:xfrm>
            <a:off x="521208" y="5068062"/>
            <a:ext cx="8147304" cy="923330"/>
          </a:xfrm>
          <a:prstGeom prst="rect">
            <a:avLst/>
          </a:prstGeom>
          <a:noFill/>
        </p:spPr>
        <p:txBody>
          <a:bodyPr wrap="square" rtlCol="0">
            <a:spAutoFit/>
          </a:bodyPr>
          <a:lstStyle/>
          <a:p>
            <a:r>
              <a:rPr lang="en-US" sz="1350" dirty="0"/>
              <a:t>Additional Information- </a:t>
            </a:r>
            <a:r>
              <a:rPr lang="en-US" sz="1350" dirty="0">
                <a:solidFill>
                  <a:srgbClr val="00B0F0"/>
                </a:solidFill>
                <a:hlinkClick r:id="rId5"/>
              </a:rPr>
              <a:t>https://www.grants.gov/web/grants/applicants/workspace-overview/step-3-submit-a-workspace-package.html</a:t>
            </a:r>
            <a:endParaRPr lang="en-US" sz="1350" dirty="0">
              <a:solidFill>
                <a:srgbClr val="00B0F0"/>
              </a:solidFill>
            </a:endParaRPr>
          </a:p>
          <a:p>
            <a:r>
              <a:rPr lang="en-US" sz="1350" dirty="0"/>
              <a:t> </a:t>
            </a:r>
          </a:p>
          <a:p>
            <a:endParaRPr lang="en-US" sz="1350" dirty="0"/>
          </a:p>
        </p:txBody>
      </p:sp>
    </p:spTree>
    <p:extLst>
      <p:ext uri="{BB962C8B-B14F-4D97-AF65-F5344CB8AC3E}">
        <p14:creationId xmlns:p14="http://schemas.microsoft.com/office/powerpoint/2010/main" val="2605140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Help? </a:t>
            </a:r>
            <a:endParaRPr lang="en-US" dirty="0"/>
          </a:p>
        </p:txBody>
      </p:sp>
      <p:sp>
        <p:nvSpPr>
          <p:cNvPr id="3" name="Content Placeholder 2"/>
          <p:cNvSpPr>
            <a:spLocks noGrp="1"/>
          </p:cNvSpPr>
          <p:nvPr>
            <p:ph idx="1"/>
          </p:nvPr>
        </p:nvSpPr>
        <p:spPr>
          <a:xfrm>
            <a:off x="960983" y="1878056"/>
            <a:ext cx="7543800" cy="3409936"/>
          </a:xfrm>
        </p:spPr>
        <p:txBody>
          <a:bodyPr>
            <a:normAutofit fontScale="85000" lnSpcReduction="20000"/>
          </a:bodyPr>
          <a:lstStyle/>
          <a:p>
            <a:pPr>
              <a:buFont typeface="Arial" panose="020B0604020202020204" pitchFamily="34" charset="0"/>
              <a:buChar char="•"/>
            </a:pPr>
            <a:r>
              <a:rPr lang="en-US" dirty="0" smtClean="0"/>
              <a:t>  Contact your SPO Grants Specialist: </a:t>
            </a:r>
            <a:endParaRPr lang="en-US" dirty="0" smtClean="0"/>
          </a:p>
          <a:p>
            <a:pPr>
              <a:buFont typeface="Arial" panose="020B0604020202020204" pitchFamily="34" charset="0"/>
              <a:buChar char="•"/>
            </a:pPr>
            <a:endParaRPr lang="en-US" dirty="0" smtClean="0"/>
          </a:p>
          <a:p>
            <a:pPr lvl="1">
              <a:buFont typeface="Arial" panose="020B0604020202020204" pitchFamily="34" charset="0"/>
              <a:buChar char="•"/>
            </a:pPr>
            <a:r>
              <a:rPr lang="en-US" dirty="0" smtClean="0"/>
              <a:t>Team Silver/A: </a:t>
            </a:r>
            <a:r>
              <a:rPr lang="en-US" dirty="0"/>
              <a:t>Sean Gonzales- </a:t>
            </a:r>
            <a:r>
              <a:rPr lang="en-US" dirty="0" smtClean="0">
                <a:hlinkClick r:id="rId2"/>
              </a:rPr>
              <a:t>sgonzales@salud.unm.edu</a:t>
            </a:r>
            <a:r>
              <a:rPr lang="en-US" dirty="0" smtClean="0"/>
              <a:t>, (505) 272-3495</a:t>
            </a:r>
          </a:p>
          <a:p>
            <a:pPr lvl="1">
              <a:buFont typeface="Arial" panose="020B0604020202020204" pitchFamily="34" charset="0"/>
              <a:buChar char="•"/>
            </a:pPr>
            <a:r>
              <a:rPr lang="en-US" dirty="0" smtClean="0"/>
              <a:t>Team Teal/B: </a:t>
            </a:r>
            <a:r>
              <a:rPr lang="en-US" dirty="0"/>
              <a:t>Jessica Stanton- </a:t>
            </a:r>
            <a:r>
              <a:rPr lang="en-US" dirty="0" smtClean="0">
                <a:hlinkClick r:id="rId3"/>
              </a:rPr>
              <a:t>jkstanton@salud.unm.edu</a:t>
            </a:r>
            <a:r>
              <a:rPr lang="en-US" dirty="0" smtClean="0"/>
              <a:t>, (505) 272-9327 </a:t>
            </a:r>
            <a:endParaRPr lang="en-US" dirty="0"/>
          </a:p>
          <a:p>
            <a:pPr lvl="1">
              <a:buFont typeface="Arial" panose="020B0604020202020204" pitchFamily="34" charset="0"/>
              <a:buChar char="•"/>
            </a:pPr>
            <a:endParaRPr lang="en-US" dirty="0" smtClean="0"/>
          </a:p>
          <a:p>
            <a:pPr marL="150876" lvl="1" indent="0">
              <a:buNone/>
            </a:pPr>
            <a:r>
              <a:rPr lang="en-US" sz="1800" dirty="0">
                <a:solidFill>
                  <a:srgbClr val="FF0000"/>
                </a:solidFill>
                <a:latin typeface="Harlow Solid Italic" panose="04030604020F02020D02" pitchFamily="82" charset="0"/>
              </a:rPr>
              <a:t>Reminders</a:t>
            </a:r>
          </a:p>
          <a:p>
            <a:pPr lvl="1">
              <a:buFont typeface="Arial" panose="020B0604020202020204" pitchFamily="34" charset="0"/>
              <a:buChar char="•"/>
            </a:pPr>
            <a:r>
              <a:rPr lang="en-US" b="1" u="sng" dirty="0"/>
              <a:t>You will need to create a Grants.gov Account/User Name if you do not already have </a:t>
            </a:r>
            <a:r>
              <a:rPr lang="en-US" b="1" u="sng" dirty="0" smtClean="0"/>
              <a:t>one</a:t>
            </a:r>
          </a:p>
          <a:p>
            <a:pPr lvl="1">
              <a:buFont typeface="Arial" panose="020B0604020202020204" pitchFamily="34" charset="0"/>
              <a:buChar char="•"/>
            </a:pPr>
            <a:endParaRPr lang="en-US" b="1" u="sng" dirty="0" smtClean="0"/>
          </a:p>
          <a:p>
            <a:pPr lvl="2">
              <a:buFont typeface="Arial" panose="020B0604020202020204" pitchFamily="34" charset="0"/>
              <a:buChar char="•"/>
            </a:pPr>
            <a:r>
              <a:rPr lang="en-US" b="1" u="sng" dirty="0" smtClean="0"/>
              <a:t>See Slide 5 for instructions. </a:t>
            </a:r>
            <a:endParaRPr lang="en-US" b="1" u="sng" dirty="0" smtClean="0"/>
          </a:p>
          <a:p>
            <a:pPr lvl="2">
              <a:buFont typeface="Arial" panose="020B0604020202020204" pitchFamily="34" charset="0"/>
              <a:buChar char="•"/>
            </a:pPr>
            <a:endParaRPr lang="en-US" b="1" u="sng" dirty="0" smtClean="0"/>
          </a:p>
          <a:p>
            <a:pPr lvl="1">
              <a:buFont typeface="Arial" panose="020B0604020202020204" pitchFamily="34" charset="0"/>
              <a:buChar char="•"/>
            </a:pPr>
            <a:r>
              <a:rPr lang="en-US" b="1" dirty="0" smtClean="0"/>
              <a:t>If </a:t>
            </a:r>
            <a:r>
              <a:rPr lang="en-US" b="1" dirty="0"/>
              <a:t>you are requesting the “</a:t>
            </a:r>
            <a:r>
              <a:rPr lang="en-US" b="1" i="1" dirty="0"/>
              <a:t>Manage Workspace” </a:t>
            </a:r>
            <a:r>
              <a:rPr lang="en-US" b="1" dirty="0"/>
              <a:t>role, </a:t>
            </a:r>
            <a:r>
              <a:rPr lang="en-US" b="1" dirty="0">
                <a:solidFill>
                  <a:srgbClr val="FF0000"/>
                </a:solidFill>
              </a:rPr>
              <a:t>you MUST send an email</a:t>
            </a:r>
            <a:r>
              <a:rPr lang="en-US" b="1" dirty="0"/>
              <a:t> to </a:t>
            </a:r>
            <a:r>
              <a:rPr lang="en-US" b="1" dirty="0">
                <a:hlinkClick r:id="rId4"/>
              </a:rPr>
              <a:t>HSC-PreAward@salud.unm.edu</a:t>
            </a:r>
            <a:r>
              <a:rPr lang="en-US" b="1" dirty="0"/>
              <a:t> detailing your </a:t>
            </a:r>
            <a:r>
              <a:rPr lang="en-US" b="1" dirty="0" smtClean="0"/>
              <a:t>request in addition to creating your Grants.gov account. </a:t>
            </a:r>
            <a:endParaRPr lang="en-US" b="1" dirty="0"/>
          </a:p>
          <a:p>
            <a:pPr marL="288036" lvl="2" indent="0">
              <a:buNone/>
            </a:pPr>
            <a:endParaRPr lang="en-US" b="1" u="sng" dirty="0"/>
          </a:p>
          <a:p>
            <a:pPr lvl="1">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876785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Workspace? </a:t>
            </a:r>
            <a:endParaRPr lang="en-US" dirty="0"/>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n-US" sz="1500" dirty="0"/>
              <a:t>Applicants can apply for grants using Grants.gov Workspace, which separates the application package into individual forms. </a:t>
            </a:r>
            <a:r>
              <a:rPr lang="en-US" sz="1500" dirty="0"/>
              <a:t>Applicants can create a </a:t>
            </a:r>
            <a:r>
              <a:rPr lang="en-US" sz="1500" dirty="0"/>
              <a:t>Workspace</a:t>
            </a:r>
            <a:r>
              <a:rPr lang="en-US" sz="1500" dirty="0"/>
              <a:t>, complete the individual PDF forms, and submit their application workspace package</a:t>
            </a:r>
            <a:r>
              <a:rPr lang="en-US" sz="1500" dirty="0" smtClean="0"/>
              <a:t>.</a:t>
            </a:r>
            <a:endParaRPr lang="en-US" sz="1500" dirty="0"/>
          </a:p>
          <a:p>
            <a:pPr lvl="1">
              <a:buFont typeface="Arial" panose="020B0604020202020204" pitchFamily="34" charset="0"/>
              <a:buChar char="•"/>
            </a:pPr>
            <a:r>
              <a:rPr lang="en-US" sz="1500" dirty="0"/>
              <a:t> One </a:t>
            </a:r>
            <a:r>
              <a:rPr lang="en-US" sz="1500" dirty="0"/>
              <a:t>of the primary benefits of Workspace is the ability to separate individual PDF forms that make up the traditional application package. This allows multiple team members within an organization to access and edit forms at the same time. Applicants can also reuse saved Workspace forms when applying for new funding opportunities.</a:t>
            </a:r>
          </a:p>
          <a:p>
            <a:pPr marL="205740" lvl="1" indent="0">
              <a:buNone/>
            </a:pPr>
            <a:endParaRPr lang="en-US" dirty="0"/>
          </a:p>
          <a:p>
            <a:endParaRPr lang="en-US" dirty="0"/>
          </a:p>
        </p:txBody>
      </p:sp>
      <p:pic>
        <p:nvPicPr>
          <p:cNvPr id="1026" name="Picture 2" descr="legacy application pack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3325" y="3887471"/>
            <a:ext cx="1285875"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t;strong&gt;light_bulb&lt;/strong&gt;_ide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0268" y="3887471"/>
            <a:ext cx="914400" cy="1065276"/>
          </a:xfrm>
          <a:prstGeom prst="rect">
            <a:avLst/>
          </a:prstGeom>
        </p:spPr>
      </p:pic>
    </p:spTree>
    <p:extLst>
      <p:ext uri="{BB962C8B-B14F-4D97-AF65-F5344CB8AC3E}">
        <p14:creationId xmlns:p14="http://schemas.microsoft.com/office/powerpoint/2010/main" val="3819441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I have to use Workspace? </a:t>
            </a:r>
            <a:endParaRPr lang="en-US" dirty="0"/>
          </a:p>
        </p:txBody>
      </p:sp>
      <p:sp>
        <p:nvSpPr>
          <p:cNvPr id="3" name="Content Placeholder 2"/>
          <p:cNvSpPr>
            <a:spLocks noGrp="1"/>
          </p:cNvSpPr>
          <p:nvPr>
            <p:ph idx="1"/>
          </p:nvPr>
        </p:nvSpPr>
        <p:spPr/>
        <p:txBody>
          <a:bodyPr/>
          <a:lstStyle/>
          <a:p>
            <a:pPr marL="0" indent="0" algn="ctr">
              <a:buNone/>
            </a:pPr>
            <a:endParaRPr lang="en-US" b="1" u="sng" dirty="0" smtClean="0"/>
          </a:p>
          <a:p>
            <a:pPr marL="0" indent="0" algn="ctr">
              <a:buNone/>
            </a:pPr>
            <a:r>
              <a:rPr lang="en-US" b="1" u="sng" dirty="0" smtClean="0"/>
              <a:t>Workspace </a:t>
            </a:r>
            <a:r>
              <a:rPr lang="en-US" b="1" u="sng" dirty="0"/>
              <a:t>will replace the SF424 PDF packet as of </a:t>
            </a:r>
            <a:r>
              <a:rPr lang="en-US" b="1" u="sng" dirty="0">
                <a:solidFill>
                  <a:srgbClr val="FF0000"/>
                </a:solidFill>
              </a:rPr>
              <a:t>December 31, 2017</a:t>
            </a:r>
            <a:r>
              <a:rPr lang="en-US" b="1" u="sng" dirty="0"/>
              <a:t>. </a:t>
            </a:r>
            <a:endParaRPr lang="en-US" b="1" u="sng" dirty="0" smtClean="0"/>
          </a:p>
          <a:p>
            <a:pPr algn="ctr">
              <a:buFont typeface="Arial" panose="020B0604020202020204" pitchFamily="34" charset="0"/>
              <a:buChar char="•"/>
            </a:pPr>
            <a:endParaRPr lang="en-US" sz="600" b="1" u="sng" dirty="0"/>
          </a:p>
          <a:p>
            <a:pPr lvl="1">
              <a:buFont typeface="Arial" panose="020B0604020202020204" pitchFamily="34" charset="0"/>
              <a:buChar char="•"/>
            </a:pPr>
            <a:r>
              <a:rPr lang="en-US" sz="1500" dirty="0"/>
              <a:t>Applicants will no longer be able to download the older, single PDF application package of forms.</a:t>
            </a:r>
          </a:p>
          <a:p>
            <a:pPr marL="334328" lvl="1" indent="-128588">
              <a:buFont typeface="Arial" panose="020B0604020202020204" pitchFamily="34" charset="0"/>
              <a:buChar char="•"/>
            </a:pPr>
            <a:endParaRPr lang="en-US" sz="375" dirty="0"/>
          </a:p>
          <a:p>
            <a:pPr lvl="1">
              <a:buFont typeface="Arial" panose="020B0604020202020204" pitchFamily="34" charset="0"/>
              <a:buChar char="•"/>
            </a:pPr>
            <a:r>
              <a:rPr lang="en-US" sz="1500" dirty="0"/>
              <a:t>The new online forms interface is now available in Grants.gov (as of February 2017) and is only accessible through Workspace.</a:t>
            </a:r>
          </a:p>
          <a:p>
            <a:pPr marL="205740" lvl="1" indent="0">
              <a:buNone/>
            </a:pPr>
            <a:endParaRPr lang="en-US" sz="1500" dirty="0"/>
          </a:p>
          <a:p>
            <a:pPr marL="205740" lvl="1" indent="0">
              <a:buNone/>
            </a:pPr>
            <a:r>
              <a:rPr lang="en-US" sz="1500" b="1" dirty="0"/>
              <a:t>BUT</a:t>
            </a:r>
            <a:r>
              <a:rPr lang="en-US" sz="1500" dirty="0"/>
              <a:t>, Workspace isn’t your only choice when it comes to NIH grant submissions: </a:t>
            </a:r>
            <a:endParaRPr lang="en-US" sz="1500" dirty="0"/>
          </a:p>
          <a:p>
            <a:pPr lvl="1">
              <a:buFont typeface="Arial" panose="020B0604020202020204" pitchFamily="34" charset="0"/>
              <a:buChar char="•"/>
            </a:pPr>
            <a:r>
              <a:rPr lang="en-US" sz="1500" dirty="0"/>
              <a:t>ASSIST and </a:t>
            </a:r>
            <a:r>
              <a:rPr lang="en-US" sz="1500" dirty="0"/>
              <a:t>Click SF424 will still be supported for NIH grant submissions</a:t>
            </a:r>
            <a:r>
              <a:rPr lang="en-US" sz="1500" dirty="0"/>
              <a:t>. </a:t>
            </a:r>
            <a:endParaRPr lang="en-US" sz="1500"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735249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Workspace Work? </a:t>
            </a:r>
            <a:endParaRPr lang="en-US" dirty="0"/>
          </a:p>
        </p:txBody>
      </p:sp>
      <p:pic>
        <p:nvPicPr>
          <p:cNvPr id="4" name="Picture 3"/>
          <p:cNvPicPr>
            <a:picLocks noChangeAspect="1"/>
          </p:cNvPicPr>
          <p:nvPr/>
        </p:nvPicPr>
        <p:blipFill rotWithShape="1">
          <a:blip r:embed="rId2"/>
          <a:srcRect l="38671" t="-1060" r="42048" b="2361"/>
          <a:stretch/>
        </p:blipFill>
        <p:spPr>
          <a:xfrm rot="16200000">
            <a:off x="2512777" y="2456801"/>
            <a:ext cx="561860" cy="3079741"/>
          </a:xfrm>
          <a:prstGeom prst="rect">
            <a:avLst/>
          </a:prstGeom>
        </p:spPr>
      </p:pic>
      <p:pic>
        <p:nvPicPr>
          <p:cNvPr id="5" name="Picture 4"/>
          <p:cNvPicPr>
            <a:picLocks noChangeAspect="1"/>
          </p:cNvPicPr>
          <p:nvPr/>
        </p:nvPicPr>
        <p:blipFill rotWithShape="1">
          <a:blip r:embed="rId3"/>
          <a:srcRect l="45531" r="37242" b="4397"/>
          <a:stretch/>
        </p:blipFill>
        <p:spPr>
          <a:xfrm rot="16200000">
            <a:off x="6030476" y="2002702"/>
            <a:ext cx="570125" cy="3963924"/>
          </a:xfrm>
          <a:prstGeom prst="rect">
            <a:avLst/>
          </a:prstGeom>
        </p:spPr>
      </p:pic>
      <p:pic>
        <p:nvPicPr>
          <p:cNvPr id="7" name="Picture 6"/>
          <p:cNvPicPr>
            <a:picLocks noChangeAspect="1"/>
          </p:cNvPicPr>
          <p:nvPr/>
        </p:nvPicPr>
        <p:blipFill rotWithShape="1">
          <a:blip r:embed="rId2"/>
          <a:srcRect l="5878" t="5890" r="60525" b="75839"/>
          <a:stretch/>
        </p:blipFill>
        <p:spPr>
          <a:xfrm>
            <a:off x="871522" y="4343527"/>
            <a:ext cx="1445640" cy="841811"/>
          </a:xfrm>
          <a:prstGeom prst="rect">
            <a:avLst/>
          </a:prstGeom>
        </p:spPr>
      </p:pic>
      <p:pic>
        <p:nvPicPr>
          <p:cNvPr id="8" name="Picture 7"/>
          <p:cNvPicPr>
            <a:picLocks noChangeAspect="1"/>
          </p:cNvPicPr>
          <p:nvPr/>
        </p:nvPicPr>
        <p:blipFill rotWithShape="1">
          <a:blip r:embed="rId2"/>
          <a:srcRect l="60896" t="4083" r="5506" b="59913"/>
          <a:stretch/>
        </p:blipFill>
        <p:spPr>
          <a:xfrm>
            <a:off x="887221" y="2300350"/>
            <a:ext cx="1152144" cy="1322024"/>
          </a:xfrm>
          <a:prstGeom prst="rect">
            <a:avLst/>
          </a:prstGeom>
        </p:spPr>
      </p:pic>
      <p:pic>
        <p:nvPicPr>
          <p:cNvPr id="9" name="Picture 8"/>
          <p:cNvPicPr>
            <a:picLocks noChangeAspect="1"/>
          </p:cNvPicPr>
          <p:nvPr/>
        </p:nvPicPr>
        <p:blipFill rotWithShape="1">
          <a:blip r:embed="rId2"/>
          <a:srcRect l="57736" t="56499" r="12776" b="28891"/>
          <a:stretch/>
        </p:blipFill>
        <p:spPr>
          <a:xfrm>
            <a:off x="2851545" y="2828311"/>
            <a:ext cx="1408711" cy="747351"/>
          </a:xfrm>
          <a:prstGeom prst="rect">
            <a:avLst/>
          </a:prstGeom>
        </p:spPr>
      </p:pic>
      <p:pic>
        <p:nvPicPr>
          <p:cNvPr id="10" name="Picture 9"/>
          <p:cNvPicPr>
            <a:picLocks noChangeAspect="1"/>
          </p:cNvPicPr>
          <p:nvPr/>
        </p:nvPicPr>
        <p:blipFill rotWithShape="1">
          <a:blip r:embed="rId2"/>
          <a:srcRect l="9068" t="70899" r="60594" b="4210"/>
          <a:stretch/>
        </p:blipFill>
        <p:spPr>
          <a:xfrm>
            <a:off x="2963792" y="4246261"/>
            <a:ext cx="1377882" cy="1210480"/>
          </a:xfrm>
          <a:prstGeom prst="rect">
            <a:avLst/>
          </a:prstGeom>
        </p:spPr>
      </p:pic>
      <p:pic>
        <p:nvPicPr>
          <p:cNvPr id="11" name="Picture 10"/>
          <p:cNvPicPr>
            <a:picLocks noChangeAspect="1"/>
          </p:cNvPicPr>
          <p:nvPr/>
        </p:nvPicPr>
        <p:blipFill rotWithShape="1">
          <a:blip r:embed="rId3"/>
          <a:srcRect l="12713" t="84697" r="54339" b="-741"/>
          <a:stretch/>
        </p:blipFill>
        <p:spPr>
          <a:xfrm>
            <a:off x="7207079" y="4379290"/>
            <a:ext cx="1090422" cy="665226"/>
          </a:xfrm>
          <a:prstGeom prst="rect">
            <a:avLst/>
          </a:prstGeom>
        </p:spPr>
      </p:pic>
      <p:pic>
        <p:nvPicPr>
          <p:cNvPr id="12" name="Picture 11"/>
          <p:cNvPicPr>
            <a:picLocks noChangeAspect="1"/>
          </p:cNvPicPr>
          <p:nvPr/>
        </p:nvPicPr>
        <p:blipFill rotWithShape="1">
          <a:blip r:embed="rId3"/>
          <a:srcRect l="62631" t="1500" b="81463"/>
          <a:stretch/>
        </p:blipFill>
        <p:spPr>
          <a:xfrm>
            <a:off x="4191675" y="2828311"/>
            <a:ext cx="1370577" cy="782810"/>
          </a:xfrm>
          <a:prstGeom prst="rect">
            <a:avLst/>
          </a:prstGeom>
        </p:spPr>
      </p:pic>
      <p:pic>
        <p:nvPicPr>
          <p:cNvPr id="13" name="Picture 12"/>
          <p:cNvPicPr>
            <a:picLocks noChangeAspect="1"/>
          </p:cNvPicPr>
          <p:nvPr/>
        </p:nvPicPr>
        <p:blipFill rotWithShape="1">
          <a:blip r:embed="rId3"/>
          <a:srcRect l="62631" t="34112" r="8757" b="55302"/>
          <a:stretch/>
        </p:blipFill>
        <p:spPr>
          <a:xfrm>
            <a:off x="5562581" y="2961361"/>
            <a:ext cx="1264652" cy="586181"/>
          </a:xfrm>
          <a:prstGeom prst="rect">
            <a:avLst/>
          </a:prstGeom>
        </p:spPr>
      </p:pic>
      <p:pic>
        <p:nvPicPr>
          <p:cNvPr id="14" name="Picture 13"/>
          <p:cNvPicPr>
            <a:picLocks noChangeAspect="1"/>
          </p:cNvPicPr>
          <p:nvPr/>
        </p:nvPicPr>
        <p:blipFill rotWithShape="1">
          <a:blip r:embed="rId3"/>
          <a:srcRect l="62584" t="59942" r="4882" b="14420"/>
          <a:stretch/>
        </p:blipFill>
        <p:spPr>
          <a:xfrm>
            <a:off x="6827233" y="2481010"/>
            <a:ext cx="1198870" cy="1183598"/>
          </a:xfrm>
          <a:prstGeom prst="rect">
            <a:avLst/>
          </a:prstGeom>
        </p:spPr>
      </p:pic>
      <p:pic>
        <p:nvPicPr>
          <p:cNvPr id="15" name="Picture 14"/>
          <p:cNvPicPr>
            <a:picLocks noChangeAspect="1"/>
          </p:cNvPicPr>
          <p:nvPr/>
        </p:nvPicPr>
        <p:blipFill rotWithShape="1">
          <a:blip r:embed="rId3"/>
          <a:srcRect l="9416" t="15449" r="54615" b="59245"/>
          <a:stretch/>
        </p:blipFill>
        <p:spPr>
          <a:xfrm>
            <a:off x="4533929" y="4358207"/>
            <a:ext cx="1190439" cy="1049274"/>
          </a:xfrm>
          <a:prstGeom prst="rect">
            <a:avLst/>
          </a:prstGeom>
        </p:spPr>
      </p:pic>
    </p:spTree>
    <p:extLst>
      <p:ext uri="{BB962C8B-B14F-4D97-AF65-F5344CB8AC3E}">
        <p14:creationId xmlns:p14="http://schemas.microsoft.com/office/powerpoint/2010/main" val="4091905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Grants.gov Workspace</a:t>
            </a:r>
          </a:p>
        </p:txBody>
      </p:sp>
      <p:sp>
        <p:nvSpPr>
          <p:cNvPr id="3" name="Content Placeholder 2"/>
          <p:cNvSpPr>
            <a:spLocks noGrp="1"/>
          </p:cNvSpPr>
          <p:nvPr>
            <p:ph idx="1"/>
          </p:nvPr>
        </p:nvSpPr>
        <p:spPr>
          <a:xfrm>
            <a:off x="541782" y="2241550"/>
            <a:ext cx="2928366" cy="3615785"/>
          </a:xfrm>
        </p:spPr>
        <p:txBody>
          <a:bodyPr>
            <a:normAutofit fontScale="62500" lnSpcReduction="20000"/>
          </a:bodyPr>
          <a:lstStyle/>
          <a:p>
            <a:pPr lvl="1">
              <a:buFont typeface="Arial" panose="020B0604020202020204" pitchFamily="34" charset="0"/>
              <a:buChar char="•"/>
            </a:pPr>
            <a:r>
              <a:rPr lang="en-US" b="1" u="sng" dirty="0" smtClean="0"/>
              <a:t>You will need to create a Grants.gov </a:t>
            </a:r>
            <a:r>
              <a:rPr lang="en-US" b="1" u="sng" dirty="0"/>
              <a:t>Account/User </a:t>
            </a:r>
            <a:r>
              <a:rPr lang="en-US" b="1" u="sng" dirty="0" smtClean="0"/>
              <a:t>Name if you do not already have one</a:t>
            </a:r>
          </a:p>
          <a:p>
            <a:pPr lvl="2">
              <a:buFont typeface="Arial" panose="020B0604020202020204" pitchFamily="34" charset="0"/>
              <a:buChar char="•"/>
            </a:pPr>
            <a:r>
              <a:rPr lang="en-US" dirty="0" smtClean="0"/>
              <a:t>Go to </a:t>
            </a:r>
            <a:r>
              <a:rPr lang="en-US" dirty="0">
                <a:hlinkClick r:id="rId3"/>
              </a:rPr>
              <a:t>https://</a:t>
            </a:r>
            <a:r>
              <a:rPr lang="en-US" dirty="0" smtClean="0">
                <a:hlinkClick r:id="rId3"/>
              </a:rPr>
              <a:t>www.grants.gov/web/grants/register.html</a:t>
            </a:r>
            <a:endParaRPr lang="en-US" dirty="0"/>
          </a:p>
          <a:p>
            <a:pPr lvl="2">
              <a:buFont typeface="Arial" panose="020B0604020202020204" pitchFamily="34" charset="0"/>
              <a:buChar char="•"/>
            </a:pPr>
            <a:r>
              <a:rPr lang="en-US" dirty="0" smtClean="0"/>
              <a:t>Select</a:t>
            </a:r>
          </a:p>
          <a:p>
            <a:pPr lvl="2">
              <a:buFont typeface="Arial" panose="020B0604020202020204" pitchFamily="34" charset="0"/>
              <a:buChar char="•"/>
            </a:pPr>
            <a:endParaRPr lang="en-US" dirty="0"/>
          </a:p>
          <a:p>
            <a:pPr lvl="2">
              <a:buFont typeface="Arial" panose="020B0604020202020204" pitchFamily="34" charset="0"/>
              <a:buChar char="•"/>
            </a:pPr>
            <a:endParaRPr lang="en-US" dirty="0" smtClean="0"/>
          </a:p>
          <a:p>
            <a:pPr lvl="2">
              <a:buFont typeface="Arial" panose="020B0604020202020204" pitchFamily="34" charset="0"/>
              <a:buChar char="•"/>
            </a:pPr>
            <a:r>
              <a:rPr lang="en-US" dirty="0" smtClean="0"/>
              <a:t>Complete the registration form using UNMHSC’s DUNS </a:t>
            </a:r>
            <a:r>
              <a:rPr lang="en-US" b="1" u="sng" dirty="0" smtClean="0"/>
              <a:t>#</a:t>
            </a:r>
            <a:r>
              <a:rPr lang="en-US" b="1" u="sng" dirty="0" smtClean="0"/>
              <a:t>829868723</a:t>
            </a:r>
          </a:p>
          <a:p>
            <a:pPr lvl="2">
              <a:buFont typeface="Arial" panose="020B0604020202020204" pitchFamily="34" charset="0"/>
              <a:buChar char="•"/>
            </a:pPr>
            <a:endParaRPr lang="en-US" b="1" u="sng" dirty="0" smtClean="0"/>
          </a:p>
          <a:p>
            <a:pPr lvl="1">
              <a:buFont typeface="Arial" panose="020B0604020202020204" pitchFamily="34" charset="0"/>
              <a:buChar char="•"/>
            </a:pPr>
            <a:r>
              <a:rPr lang="en-US" dirty="0" smtClean="0"/>
              <a:t>What type of Workspace access will you need? Watch the video and find out! </a:t>
            </a:r>
          </a:p>
          <a:p>
            <a:pPr lvl="2">
              <a:buFont typeface="Arial" panose="020B0604020202020204" pitchFamily="34" charset="0"/>
              <a:buChar char="•"/>
            </a:pPr>
            <a:endParaRPr lang="en-US" dirty="0"/>
          </a:p>
          <a:p>
            <a:pPr>
              <a:buFont typeface="Arial" panose="020B0604020202020204" pitchFamily="34" charset="0"/>
              <a:buChar char="•"/>
            </a:pPr>
            <a:endParaRPr lang="en-US" dirty="0"/>
          </a:p>
        </p:txBody>
      </p:sp>
      <p:pic>
        <p:nvPicPr>
          <p:cNvPr id="4" name="zWSjX__Lfmc"/>
          <p:cNvPicPr>
            <a:picLocks noRot="1" noChangeAspect="1"/>
          </p:cNvPicPr>
          <p:nvPr>
            <a:videoFile r:link="rId1"/>
          </p:nvPr>
        </p:nvPicPr>
        <p:blipFill>
          <a:blip r:embed="rId4"/>
          <a:stretch>
            <a:fillRect/>
          </a:stretch>
        </p:blipFill>
        <p:spPr>
          <a:xfrm>
            <a:off x="3716464" y="2241550"/>
            <a:ext cx="4787456" cy="2936240"/>
          </a:xfrm>
          <a:prstGeom prst="rect">
            <a:avLst/>
          </a:prstGeom>
        </p:spPr>
      </p:pic>
      <p:pic>
        <p:nvPicPr>
          <p:cNvPr id="5" name="Picture 4"/>
          <p:cNvPicPr>
            <a:picLocks noChangeAspect="1"/>
          </p:cNvPicPr>
          <p:nvPr/>
        </p:nvPicPr>
        <p:blipFill rotWithShape="1">
          <a:blip r:embed="rId5"/>
          <a:srcRect t="16898" r="2928" b="21861"/>
          <a:stretch/>
        </p:blipFill>
        <p:spPr>
          <a:xfrm>
            <a:off x="1457598" y="3752800"/>
            <a:ext cx="1862219" cy="246888"/>
          </a:xfrm>
          <a:prstGeom prst="rect">
            <a:avLst/>
          </a:prstGeom>
        </p:spPr>
      </p:pic>
      <p:sp>
        <p:nvSpPr>
          <p:cNvPr id="6" name="Right Arrow 5"/>
          <p:cNvSpPr/>
          <p:nvPr/>
        </p:nvSpPr>
        <p:spPr>
          <a:xfrm>
            <a:off x="1878806" y="5177790"/>
            <a:ext cx="1714500" cy="5554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502947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0722" y="1072203"/>
            <a:ext cx="4876038" cy="1088068"/>
          </a:xfrm>
        </p:spPr>
        <p:txBody>
          <a:bodyPr>
            <a:normAutofit fontScale="90000"/>
          </a:bodyPr>
          <a:lstStyle/>
          <a:p>
            <a:r>
              <a:rPr lang="en-US" dirty="0" smtClean="0"/>
              <a:t>Using Grants.gov Workspace</a:t>
            </a:r>
            <a:endParaRPr lang="en-US" dirty="0"/>
          </a:p>
        </p:txBody>
      </p:sp>
      <p:sp>
        <p:nvSpPr>
          <p:cNvPr id="6" name="Content Placeholder 2"/>
          <p:cNvSpPr txBox="1">
            <a:spLocks/>
          </p:cNvSpPr>
          <p:nvPr/>
        </p:nvSpPr>
        <p:spPr>
          <a:xfrm>
            <a:off x="3375091" y="2263444"/>
            <a:ext cx="4772213" cy="2605736"/>
          </a:xfrm>
          <a:prstGeom prst="rect">
            <a:avLst/>
          </a:prstGeom>
        </p:spPr>
        <p:txBody>
          <a:bodyPr vert="horz" lIns="0" tIns="34290" rIns="0" bIns="3429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buFont typeface="Arial" panose="020B0604020202020204" pitchFamily="34" charset="0"/>
              <a:buChar char="•"/>
            </a:pPr>
            <a:r>
              <a:rPr lang="en-US" sz="1350" dirty="0"/>
              <a:t>PIs and Department/Study Staff can request to have the “</a:t>
            </a:r>
            <a:r>
              <a:rPr lang="en-US" sz="1350" i="1" dirty="0"/>
              <a:t>Manage Workspace</a:t>
            </a:r>
            <a:r>
              <a:rPr lang="en-US" sz="1350" dirty="0"/>
              <a:t>” role or have no role assigned. </a:t>
            </a:r>
          </a:p>
          <a:p>
            <a:pPr lvl="2">
              <a:buFont typeface="Arial" panose="020B0604020202020204" pitchFamily="34" charset="0"/>
              <a:buChar char="•"/>
            </a:pPr>
            <a:r>
              <a:rPr lang="en-US" sz="1050" dirty="0"/>
              <a:t>The Workspace Owner has the “Manage Workspace”</a:t>
            </a:r>
            <a:r>
              <a:rPr lang="en-US" sz="1050" dirty="0"/>
              <a:t> </a:t>
            </a:r>
            <a:r>
              <a:rPr lang="en-US" sz="1050" dirty="0"/>
              <a:t>role, which enables </a:t>
            </a:r>
            <a:r>
              <a:rPr lang="en-US" sz="1050" dirty="0"/>
              <a:t>a user to create new workspaces</a:t>
            </a:r>
            <a:r>
              <a:rPr lang="en-US" sz="1050" dirty="0"/>
              <a:t>.</a:t>
            </a:r>
            <a:r>
              <a:rPr lang="en-US" sz="1050" dirty="0"/>
              <a:t> </a:t>
            </a:r>
            <a:endParaRPr lang="en-US" sz="1050" dirty="0"/>
          </a:p>
          <a:p>
            <a:pPr lvl="2">
              <a:buFont typeface="Arial" panose="020B0604020202020204" pitchFamily="34" charset="0"/>
              <a:buChar char="•"/>
            </a:pPr>
            <a:r>
              <a:rPr lang="en-US" sz="1050" dirty="0"/>
              <a:t>Participant </a:t>
            </a:r>
            <a:r>
              <a:rPr lang="en-US" sz="1050" dirty="0"/>
              <a:t>with the Manage Workspace role may have the Workspace Owner access level assigned to them</a:t>
            </a:r>
          </a:p>
          <a:p>
            <a:pPr lvl="2">
              <a:buFont typeface="Arial" panose="020B0604020202020204" pitchFamily="34" charset="0"/>
              <a:buChar char="•"/>
            </a:pPr>
            <a:r>
              <a:rPr lang="en-US" sz="1050" dirty="0"/>
              <a:t>If an individual has no role assigned, they will be limited </a:t>
            </a:r>
            <a:r>
              <a:rPr lang="en-US" sz="1050" dirty="0"/>
              <a:t>within Workspace to filling out application forms</a:t>
            </a:r>
            <a:endParaRPr lang="en-US" sz="1050" dirty="0"/>
          </a:p>
          <a:p>
            <a:pPr lvl="1">
              <a:buFont typeface="Arial" panose="020B0604020202020204" pitchFamily="34" charset="0"/>
              <a:buChar char="•"/>
            </a:pPr>
            <a:r>
              <a:rPr lang="en-US" sz="1350" dirty="0"/>
              <a:t>If you are requesting the “</a:t>
            </a:r>
            <a:r>
              <a:rPr lang="en-US" sz="1350" i="1" dirty="0"/>
              <a:t>Manage Workspace” </a:t>
            </a:r>
            <a:r>
              <a:rPr lang="en-US" sz="1350" dirty="0"/>
              <a:t>role, </a:t>
            </a:r>
            <a:r>
              <a:rPr lang="en-US" sz="1350" dirty="0">
                <a:solidFill>
                  <a:srgbClr val="FF0000"/>
                </a:solidFill>
              </a:rPr>
              <a:t>you MUST send an email</a:t>
            </a:r>
            <a:r>
              <a:rPr lang="en-US" sz="1350" dirty="0"/>
              <a:t> to </a:t>
            </a:r>
            <a:r>
              <a:rPr lang="en-US" sz="1350" dirty="0">
                <a:hlinkClick r:id="rId2"/>
              </a:rPr>
              <a:t>HSC-PreAward@salud.unm.edu</a:t>
            </a:r>
            <a:r>
              <a:rPr lang="en-US" sz="1350" dirty="0"/>
              <a:t> detailing your request. </a:t>
            </a:r>
          </a:p>
          <a:p>
            <a:pPr lvl="1">
              <a:buFont typeface="Arial" panose="020B0604020202020204" pitchFamily="34" charset="0"/>
              <a:buChar char="•"/>
            </a:pPr>
            <a:r>
              <a:rPr lang="en-US" sz="1350" dirty="0"/>
              <a:t> </a:t>
            </a:r>
            <a:r>
              <a:rPr lang="en-US" sz="1350" dirty="0" err="1"/>
              <a:t>PreAward</a:t>
            </a:r>
            <a:r>
              <a:rPr lang="en-US" sz="1350" dirty="0"/>
              <a:t>/Sponsored Projects Staff hold the “</a:t>
            </a:r>
            <a:r>
              <a:rPr lang="en-US" sz="1350" i="1" dirty="0"/>
              <a:t>EBIZ</a:t>
            </a:r>
            <a:r>
              <a:rPr lang="en-US" sz="1350" dirty="0"/>
              <a:t>” or “</a:t>
            </a:r>
            <a:r>
              <a:rPr lang="en-US" sz="1350" i="1" dirty="0"/>
              <a:t>AOR</a:t>
            </a:r>
            <a:r>
              <a:rPr lang="en-US" sz="1350" dirty="0"/>
              <a:t>” role. Your SPO Grants Specialist should be assigned to your projects by the Workspace Owner (see Slide #9 for “How to Add Participants to your Workspace”)</a:t>
            </a:r>
          </a:p>
          <a:p>
            <a:pPr>
              <a:buFont typeface="Arial" panose="020B0604020202020204" pitchFamily="34" charset="0"/>
              <a:buChar char="•"/>
            </a:pPr>
            <a:endParaRPr lang="en-US" sz="1500" dirty="0"/>
          </a:p>
        </p:txBody>
      </p:sp>
      <p:pic>
        <p:nvPicPr>
          <p:cNvPr id="4" name="Picture 2" descr="https://grants.gov/documents/19/18243/whocandowhat2.pn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b="52591"/>
          <a:stretch/>
        </p:blipFill>
        <p:spPr bwMode="auto">
          <a:xfrm>
            <a:off x="582930" y="947294"/>
            <a:ext cx="2660904" cy="494091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243834" y="4814621"/>
            <a:ext cx="5849874" cy="923330"/>
          </a:xfrm>
          <a:prstGeom prst="rect">
            <a:avLst/>
          </a:prstGeom>
          <a:noFill/>
        </p:spPr>
        <p:txBody>
          <a:bodyPr wrap="square" rtlCol="0">
            <a:spAutoFit/>
          </a:bodyPr>
          <a:lstStyle/>
          <a:p>
            <a:r>
              <a:rPr lang="en-US" sz="1350" dirty="0"/>
              <a:t>Additional Information- </a:t>
            </a:r>
            <a:r>
              <a:rPr lang="en-US" sz="1350" dirty="0">
                <a:solidFill>
                  <a:srgbClr val="00B0F0"/>
                </a:solidFill>
                <a:hlinkClick r:id="rId4"/>
              </a:rPr>
              <a:t>https://</a:t>
            </a:r>
            <a:r>
              <a:rPr lang="en-US" sz="1350" dirty="0">
                <a:solidFill>
                  <a:srgbClr val="00B0F0"/>
                </a:solidFill>
                <a:hlinkClick r:id="rId4"/>
              </a:rPr>
              <a:t>www.grants.gov/web/grants/applicants/workspace-overview/workspace-roles.html</a:t>
            </a:r>
            <a:endParaRPr lang="en-US" sz="1350" dirty="0">
              <a:solidFill>
                <a:srgbClr val="00B0F0"/>
              </a:solidFill>
            </a:endParaRPr>
          </a:p>
          <a:p>
            <a:endParaRPr lang="en-US" sz="1350" dirty="0"/>
          </a:p>
        </p:txBody>
      </p:sp>
    </p:spTree>
    <p:extLst>
      <p:ext uri="{BB962C8B-B14F-4D97-AF65-F5344CB8AC3E}">
        <p14:creationId xmlns:p14="http://schemas.microsoft.com/office/powerpoint/2010/main" val="1097177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my role do? </a:t>
            </a:r>
          </a:p>
        </p:txBody>
      </p:sp>
      <p:pic>
        <p:nvPicPr>
          <p:cNvPr id="4" name="Picture 2" descr="https://grants.gov/documents/19/18243/whocandowhat2.pn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6059" t="51539" r="6924" b="34836"/>
          <a:stretch/>
        </p:blipFill>
        <p:spPr bwMode="auto">
          <a:xfrm>
            <a:off x="597859" y="2836664"/>
            <a:ext cx="3985027" cy="24439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grants.gov/documents/19/18243/whocandowhat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15" t="65217" r="-1" b="20056"/>
          <a:stretch/>
        </p:blipFill>
        <p:spPr bwMode="auto">
          <a:xfrm>
            <a:off x="4652010" y="2836664"/>
            <a:ext cx="4127000" cy="25491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grants.gov/documents/19/18243/whocandowhat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059" t="48750" r="6924" b="48738"/>
          <a:stretch/>
        </p:blipFill>
        <p:spPr bwMode="auto">
          <a:xfrm>
            <a:off x="2636711" y="2206186"/>
            <a:ext cx="3671246" cy="415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619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Your Workspace</a:t>
            </a:r>
            <a:endParaRPr lang="en-US" dirty="0"/>
          </a:p>
        </p:txBody>
      </p:sp>
      <p:sp>
        <p:nvSpPr>
          <p:cNvPr id="6" name="Content Placeholder 2"/>
          <p:cNvSpPr txBox="1">
            <a:spLocks/>
          </p:cNvSpPr>
          <p:nvPr/>
        </p:nvSpPr>
        <p:spPr>
          <a:xfrm>
            <a:off x="6213348" y="2226819"/>
            <a:ext cx="2153412" cy="3017520"/>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sz="1500" dirty="0"/>
              <a:t> Once you’ve decided on your role, it’s time for the Workspace Owner to create the Workspace. </a:t>
            </a:r>
            <a:endParaRPr lang="en-US" sz="1500" dirty="0"/>
          </a:p>
          <a:p>
            <a:pPr>
              <a:buFont typeface="Arial" panose="020B0604020202020204" pitchFamily="34" charset="0"/>
              <a:buChar char="•"/>
            </a:pPr>
            <a:endParaRPr lang="en-US" sz="1500" dirty="0"/>
          </a:p>
        </p:txBody>
      </p:sp>
      <p:pic>
        <p:nvPicPr>
          <p:cNvPr id="4" name="oLvzOelLXec"/>
          <p:cNvPicPr>
            <a:picLocks noRot="1" noChangeAspect="1"/>
          </p:cNvPicPr>
          <p:nvPr>
            <a:videoFile r:link="rId1"/>
          </p:nvPr>
        </p:nvPicPr>
        <p:blipFill>
          <a:blip r:embed="rId3"/>
          <a:stretch>
            <a:fillRect/>
          </a:stretch>
        </p:blipFill>
        <p:spPr>
          <a:xfrm>
            <a:off x="875538" y="2261593"/>
            <a:ext cx="5189873" cy="2689883"/>
          </a:xfrm>
          <a:prstGeom prst="rect">
            <a:avLst/>
          </a:prstGeom>
        </p:spPr>
      </p:pic>
      <p:sp>
        <p:nvSpPr>
          <p:cNvPr id="3" name="Left Arrow 2"/>
          <p:cNvSpPr/>
          <p:nvPr/>
        </p:nvSpPr>
        <p:spPr>
          <a:xfrm>
            <a:off x="6323076" y="3325599"/>
            <a:ext cx="1783080" cy="6172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521208" y="5068063"/>
            <a:ext cx="8147304" cy="715581"/>
          </a:xfrm>
          <a:prstGeom prst="rect">
            <a:avLst/>
          </a:prstGeom>
          <a:noFill/>
        </p:spPr>
        <p:txBody>
          <a:bodyPr wrap="square" rtlCol="0">
            <a:spAutoFit/>
          </a:bodyPr>
          <a:lstStyle/>
          <a:p>
            <a:r>
              <a:rPr lang="en-US" sz="1350" dirty="0"/>
              <a:t>Additional Information- </a:t>
            </a:r>
            <a:r>
              <a:rPr lang="en-US" sz="1350" dirty="0">
                <a:solidFill>
                  <a:srgbClr val="00B0F0"/>
                </a:solidFill>
                <a:hlinkClick r:id="rId4"/>
              </a:rPr>
              <a:t>https://</a:t>
            </a:r>
            <a:r>
              <a:rPr lang="en-US" sz="1350" dirty="0">
                <a:solidFill>
                  <a:srgbClr val="00B0F0"/>
                </a:solidFill>
                <a:hlinkClick r:id="rId4"/>
              </a:rPr>
              <a:t>www.grants.gov/web/grants/applicants/workspace-overview/step-1-create-a-workspace-package.html</a:t>
            </a:r>
            <a:endParaRPr lang="en-US" sz="1350" dirty="0">
              <a:solidFill>
                <a:srgbClr val="00B0F0"/>
              </a:solidFill>
            </a:endParaRPr>
          </a:p>
          <a:p>
            <a:endParaRPr lang="en-US" sz="1350" dirty="0"/>
          </a:p>
        </p:txBody>
      </p:sp>
    </p:spTree>
    <p:extLst>
      <p:ext uri="{BB962C8B-B14F-4D97-AF65-F5344CB8AC3E}">
        <p14:creationId xmlns:p14="http://schemas.microsoft.com/office/powerpoint/2010/main" val="282890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Add Participants to Workspace</a:t>
            </a:r>
            <a:endParaRPr lang="en-US" dirty="0"/>
          </a:p>
        </p:txBody>
      </p:sp>
      <p:sp>
        <p:nvSpPr>
          <p:cNvPr id="3" name="Content Placeholder 2"/>
          <p:cNvSpPr>
            <a:spLocks noGrp="1"/>
          </p:cNvSpPr>
          <p:nvPr>
            <p:ph idx="1"/>
          </p:nvPr>
        </p:nvSpPr>
        <p:spPr>
          <a:xfrm>
            <a:off x="534924" y="1604513"/>
            <a:ext cx="2455164" cy="3648974"/>
          </a:xfrm>
        </p:spPr>
        <p:txBody>
          <a:bodyPr>
            <a:normAutofit fontScale="55000" lnSpcReduction="20000"/>
          </a:bodyPr>
          <a:lstStyle/>
          <a:p>
            <a:pPr>
              <a:buFont typeface="Arial" panose="020B0604020202020204" pitchFamily="34" charset="0"/>
              <a:buChar char="•"/>
            </a:pPr>
            <a:r>
              <a:rPr lang="en-US" dirty="0" smtClean="0"/>
              <a:t>Congratulations</a:t>
            </a:r>
            <a:r>
              <a:rPr lang="en-US" dirty="0" smtClean="0"/>
              <a:t>! You’ve created your Workspace. Now it’s time to add participants to your </a:t>
            </a:r>
            <a:r>
              <a:rPr lang="en-US" dirty="0"/>
              <a:t>W</a:t>
            </a:r>
            <a:r>
              <a:rPr lang="en-US" dirty="0" smtClean="0"/>
              <a:t>orkspace. </a:t>
            </a:r>
            <a:endParaRPr lang="en-US" dirty="0" smtClean="0"/>
          </a:p>
          <a:p>
            <a:pPr>
              <a:buFont typeface="Arial" panose="020B0604020202020204" pitchFamily="34" charset="0"/>
              <a:buChar char="•"/>
            </a:pPr>
            <a:endParaRPr lang="en-US" dirty="0"/>
          </a:p>
          <a:p>
            <a:pPr>
              <a:buFont typeface="Arial" panose="020B0604020202020204" pitchFamily="34" charset="0"/>
              <a:buChar char="•"/>
            </a:pPr>
            <a:r>
              <a:rPr lang="en-US" dirty="0" smtClean="0"/>
              <a:t>This will enable multiple team members to work on the application simultaneously</a:t>
            </a:r>
            <a:r>
              <a:rPr lang="en-US" dirty="0" smtClean="0"/>
              <a:t>.</a:t>
            </a:r>
          </a:p>
          <a:p>
            <a:pPr>
              <a:buFont typeface="Arial" panose="020B0604020202020204" pitchFamily="34" charset="0"/>
              <a:buChar char="•"/>
            </a:pPr>
            <a:endParaRPr lang="en-US" dirty="0" smtClean="0"/>
          </a:p>
          <a:p>
            <a:pPr>
              <a:buFont typeface="Arial" panose="020B0604020202020204" pitchFamily="34" charset="0"/>
              <a:buChar char="•"/>
            </a:pPr>
            <a:r>
              <a:rPr lang="en-US" dirty="0"/>
              <a:t>You can add outside (Non-UNMHSC) Grants.gov users to your Workspace. This is especially  important for any sub- recipients you may have on your project, as they will need to fill out their sub-forms through Workspace as well.</a:t>
            </a:r>
          </a:p>
          <a:p>
            <a:pPr>
              <a:buFont typeface="Arial" panose="020B0604020202020204" pitchFamily="34" charset="0"/>
              <a:buChar char="•"/>
            </a:pPr>
            <a:endParaRPr lang="en-US" dirty="0" smtClean="0"/>
          </a:p>
        </p:txBody>
      </p:sp>
      <p:pic>
        <p:nvPicPr>
          <p:cNvPr id="4" name="FdYRTOrps0U"/>
          <p:cNvPicPr>
            <a:picLocks noRot="1" noChangeAspect="1"/>
          </p:cNvPicPr>
          <p:nvPr>
            <a:videoFile r:link="rId1"/>
          </p:nvPr>
        </p:nvPicPr>
        <p:blipFill>
          <a:blip r:embed="rId3"/>
          <a:stretch>
            <a:fillRect/>
          </a:stretch>
        </p:blipFill>
        <p:spPr>
          <a:xfrm>
            <a:off x="3090672" y="2313932"/>
            <a:ext cx="5450305" cy="3065797"/>
          </a:xfrm>
          <a:prstGeom prst="rect">
            <a:avLst/>
          </a:prstGeom>
        </p:spPr>
      </p:pic>
      <p:sp>
        <p:nvSpPr>
          <p:cNvPr id="5" name="Right Arrow 4"/>
          <p:cNvSpPr/>
          <p:nvPr/>
        </p:nvSpPr>
        <p:spPr>
          <a:xfrm>
            <a:off x="1275588" y="5186539"/>
            <a:ext cx="1714500" cy="5554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681948843"/>
      </p:ext>
    </p:extLst>
  </p:cSld>
  <p:clrMapOvr>
    <a:masterClrMapping/>
  </p:clrMapOvr>
</p:sld>
</file>

<file path=ppt/theme/theme1.xml><?xml version="1.0" encoding="utf-8"?>
<a:theme xmlns:a="http://schemas.openxmlformats.org/drawingml/2006/main" name="Crop">
  <a:themeElements>
    <a:clrScheme name="Cherry-Teal">
      <a:dk1>
        <a:sysClr val="windowText" lastClr="000000"/>
      </a:dk1>
      <a:lt1>
        <a:sysClr val="window" lastClr="FFFFFF"/>
      </a:lt1>
      <a:dk2>
        <a:srgbClr val="6D6E70"/>
      </a:dk2>
      <a:lt2>
        <a:srgbClr val="B0B2B4"/>
      </a:lt2>
      <a:accent1>
        <a:srgbClr val="008995"/>
      </a:accent1>
      <a:accent2>
        <a:srgbClr val="BA0C2F"/>
      </a:accent2>
      <a:accent3>
        <a:srgbClr val="008995"/>
      </a:accent3>
      <a:accent4>
        <a:srgbClr val="BA0C2F"/>
      </a:accent4>
      <a:accent5>
        <a:srgbClr val="008C99"/>
      </a:accent5>
      <a:accent6>
        <a:srgbClr val="BA0C2F"/>
      </a:accent6>
      <a:hlink>
        <a:srgbClr val="008995"/>
      </a:hlink>
      <a:folHlink>
        <a:srgbClr val="BA0C2F"/>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1_Crop">
  <a:themeElements>
    <a:clrScheme name="Cherry-Teal">
      <a:dk1>
        <a:sysClr val="windowText" lastClr="000000"/>
      </a:dk1>
      <a:lt1>
        <a:sysClr val="window" lastClr="FFFFFF"/>
      </a:lt1>
      <a:dk2>
        <a:srgbClr val="6D6E70"/>
      </a:dk2>
      <a:lt2>
        <a:srgbClr val="B0B2B4"/>
      </a:lt2>
      <a:accent1>
        <a:srgbClr val="008995"/>
      </a:accent1>
      <a:accent2>
        <a:srgbClr val="BA0C2F"/>
      </a:accent2>
      <a:accent3>
        <a:srgbClr val="008995"/>
      </a:accent3>
      <a:accent4>
        <a:srgbClr val="BA0C2F"/>
      </a:accent4>
      <a:accent5>
        <a:srgbClr val="008C99"/>
      </a:accent5>
      <a:accent6>
        <a:srgbClr val="BA0C2F"/>
      </a:accent6>
      <a:hlink>
        <a:srgbClr val="008995"/>
      </a:hlink>
      <a:folHlink>
        <a:srgbClr val="BA0C2F"/>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Template4</Template>
  <TotalTime>58</TotalTime>
  <Words>716</Words>
  <Application>Microsoft Office PowerPoint</Application>
  <PresentationFormat>On-screen Show (4:3)</PresentationFormat>
  <Paragraphs>74</Paragraphs>
  <Slides>12</Slides>
  <Notes>0</Notes>
  <HiddenSlides>0</HiddenSlides>
  <MMClips>5</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Franklin Gothic Book</vt:lpstr>
      <vt:lpstr>Harlow Solid Italic</vt:lpstr>
      <vt:lpstr>Crop</vt:lpstr>
      <vt:lpstr>1_Crop</vt:lpstr>
      <vt:lpstr> Grants.gov Workspace</vt:lpstr>
      <vt:lpstr>What is Workspace? </vt:lpstr>
      <vt:lpstr>Do I have to use Workspace? </vt:lpstr>
      <vt:lpstr>How Does Workspace Work? </vt:lpstr>
      <vt:lpstr>Using Grants.gov Workspace</vt:lpstr>
      <vt:lpstr>Using Grants.gov Workspace</vt:lpstr>
      <vt:lpstr>What can my role do? </vt:lpstr>
      <vt:lpstr>Create Your Workspace</vt:lpstr>
      <vt:lpstr>How to Add Participants to Workspace</vt:lpstr>
      <vt:lpstr>How to Complete Forms in Workspace</vt:lpstr>
      <vt:lpstr>How to Submit Your Application </vt:lpstr>
      <vt:lpstr>Need Help? </vt:lpstr>
    </vt:vector>
  </TitlesOfParts>
  <Company>UNM HSC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Leslie A Payne</dc:creator>
  <cp:lastModifiedBy>Danielle Caryn Jones</cp:lastModifiedBy>
  <cp:revision>10</cp:revision>
  <dcterms:created xsi:type="dcterms:W3CDTF">2016-11-18T21:47:17Z</dcterms:created>
  <dcterms:modified xsi:type="dcterms:W3CDTF">2017-09-20T19:05:39Z</dcterms:modified>
</cp:coreProperties>
</file>