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314" r:id="rId3"/>
    <p:sldId id="324" r:id="rId4"/>
    <p:sldId id="257" r:id="rId5"/>
    <p:sldId id="359" r:id="rId6"/>
    <p:sldId id="362" r:id="rId7"/>
    <p:sldId id="363" r:id="rId8"/>
    <p:sldId id="325" r:id="rId9"/>
    <p:sldId id="326" r:id="rId10"/>
    <p:sldId id="327" r:id="rId11"/>
    <p:sldId id="328" r:id="rId12"/>
    <p:sldId id="329" r:id="rId13"/>
    <p:sldId id="335" r:id="rId14"/>
    <p:sldId id="331" r:id="rId15"/>
    <p:sldId id="358" r:id="rId16"/>
    <p:sldId id="330" r:id="rId17"/>
    <p:sldId id="336" r:id="rId18"/>
    <p:sldId id="337" r:id="rId19"/>
    <p:sldId id="332" r:id="rId20"/>
    <p:sldId id="334" r:id="rId21"/>
    <p:sldId id="348" r:id="rId22"/>
    <p:sldId id="349" r:id="rId23"/>
    <p:sldId id="333" r:id="rId24"/>
    <p:sldId id="338" r:id="rId25"/>
    <p:sldId id="339" r:id="rId26"/>
    <p:sldId id="350" r:id="rId27"/>
    <p:sldId id="340" r:id="rId28"/>
    <p:sldId id="344" r:id="rId29"/>
    <p:sldId id="341" r:id="rId30"/>
    <p:sldId id="342" r:id="rId31"/>
    <p:sldId id="356" r:id="rId32"/>
    <p:sldId id="343" r:id="rId33"/>
    <p:sldId id="345" r:id="rId34"/>
    <p:sldId id="353" r:id="rId35"/>
    <p:sldId id="354" r:id="rId36"/>
    <p:sldId id="355" r:id="rId37"/>
  </p:sldIdLst>
  <p:sldSz cx="9144000" cy="6858000" type="screen4x3"/>
  <p:notesSz cx="7010400" cy="9296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91000" autoAdjust="0"/>
  </p:normalViewPr>
  <p:slideViewPr>
    <p:cSldViewPr>
      <p:cViewPr varScale="1">
        <p:scale>
          <a:sx n="80" d="100"/>
          <a:sy n="80" d="100"/>
        </p:scale>
        <p:origin x="-581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52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339EE-A1F7-444B-B5D8-D02B15A799BC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1DEBC-400E-4FAE-BB27-AAA27AD5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12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2FFD2C01-CEAB-4212-A69A-04C7E49BC7EE}" type="datetimeFigureOut">
              <a:rPr lang="en-US"/>
              <a:pPr>
                <a:defRPr/>
              </a:pPr>
              <a:t>5/15/2013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33B8A3D-03DA-48EC-8667-D3955E834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02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130D15-5DE8-4496-A195-E76878139101}" type="slidenum">
              <a:rPr lang="en-US"/>
              <a:pPr eaLnBrk="1" hangingPunct="1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8BA338-76F1-434C-B750-F38AA348CD98}" type="slidenum">
              <a:rPr lang="en-US"/>
              <a:pPr eaLnBrk="1" hangingPunct="1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8BA338-76F1-434C-B750-F38AA348CD98}" type="slidenum">
              <a:rPr lang="en-US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798A2A-3492-4B0B-98DA-A61A9ED7B063}" type="slidenum">
              <a:rPr lang="en-US"/>
              <a:pPr eaLnBrk="1" hangingPunct="1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2F803-02B6-461D-9CE0-18AD380FE263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fld id="{E7490EB5-EB72-4A1D-91AD-B3A320BADE86}" type="slidenum">
              <a:rPr lang="en-US"/>
              <a:pPr>
                <a:defRPr/>
              </a:pPr>
              <a:t>‹#›</a:t>
            </a:fld>
            <a:r>
              <a:rPr lang="en-US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16803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A76D5-6E89-4F2F-ACC5-CBF56045289F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fld id="{99C8B2F7-BCFE-440F-B46A-60E7A5E781B6}" type="slidenum">
              <a:rPr lang="en-US"/>
              <a:pPr>
                <a:defRPr/>
              </a:pPr>
              <a:t>‹#›</a:t>
            </a:fld>
            <a:r>
              <a:rPr lang="en-US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34526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5300D-8A5F-43AF-BE0F-D974C0D14175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fld id="{999BCD41-90D2-49E4-A975-84AF23F61FAC}" type="slidenum">
              <a:rPr lang="en-US"/>
              <a:pPr>
                <a:defRPr/>
              </a:pPr>
              <a:t>‹#›</a:t>
            </a:fld>
            <a:r>
              <a:rPr lang="en-US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315325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21AC8-A3FC-4C6F-A422-43C99E09D4B9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fld id="{D2AF1DD5-CDAA-433F-BC75-0AF8C61793EF}" type="slidenum">
              <a:rPr lang="en-US"/>
              <a:pPr>
                <a:defRPr/>
              </a:pPr>
              <a:t>‹#›</a:t>
            </a:fld>
            <a:r>
              <a:rPr lang="en-US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48963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44B94-7630-43E4-8285-A07BA1BEA217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fld id="{EE686C3A-B340-46A6-BA0B-D7052A85A6B0}" type="slidenum">
              <a:rPr lang="en-US"/>
              <a:pPr>
                <a:defRPr/>
              </a:pPr>
              <a:t>‹#›</a:t>
            </a:fld>
            <a:r>
              <a:rPr lang="en-US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400512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038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038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57B9C-BBCF-48EB-9573-5EFA10BA58C3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fld id="{06F89099-3AC2-41F3-A2CB-9CE7663B4B12}" type="slidenum">
              <a:rPr lang="en-US"/>
              <a:pPr>
                <a:defRPr/>
              </a:pPr>
              <a:t>‹#›</a:t>
            </a:fld>
            <a:r>
              <a:rPr lang="en-US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236241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8EF37-9E53-4375-9A9A-0A6DAEDEC52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fld id="{5E36E6FC-FF19-4673-A864-994503D32CAF}" type="slidenum">
              <a:rPr lang="en-US"/>
              <a:pPr>
                <a:defRPr/>
              </a:pPr>
              <a:t>‹#›</a:t>
            </a:fld>
            <a:r>
              <a:rPr lang="en-US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155786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62B3C-B97C-40DF-8022-6086301BF752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fld id="{C78A248C-E807-40DF-BA5A-72593D2B387B}" type="slidenum">
              <a:rPr lang="en-US"/>
              <a:pPr>
                <a:defRPr/>
              </a:pPr>
              <a:t>‹#›</a:t>
            </a:fld>
            <a:r>
              <a:rPr lang="en-US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374484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E30EF-E73F-4A6D-A5C3-BFBD675EA959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fld id="{48A92F62-3B34-42A4-9A4E-2858A60734C5}" type="slidenum">
              <a:rPr lang="en-US"/>
              <a:pPr>
                <a:defRPr/>
              </a:pPr>
              <a:t>‹#›</a:t>
            </a:fld>
            <a:r>
              <a:rPr lang="en-US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15661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BADC4-042F-4AFA-92E2-FE7A25C17E5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fld id="{5468BAF6-EA41-4D20-A98D-A9D0A381D609}" type="slidenum">
              <a:rPr lang="en-US"/>
              <a:pPr>
                <a:defRPr/>
              </a:pPr>
              <a:t>‹#›</a:t>
            </a:fld>
            <a:r>
              <a:rPr lang="en-US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347988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B65C-3AE6-4592-81FC-87E3747E1D00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fld id="{0F6E8D1B-67F8-4C5C-B72B-596452BEE7EB}" type="slidenum">
              <a:rPr lang="en-US"/>
              <a:pPr>
                <a:defRPr/>
              </a:pPr>
              <a:t>‹#›</a:t>
            </a:fld>
            <a:r>
              <a:rPr lang="en-US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385115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86000"/>
            <a:ext cx="8229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1336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D38B70E-8F17-4149-BF42-3D0C683E922F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fld id="{BD7E5B0D-0784-4D3F-BB99-A16EE4055C95}" type="slidenum">
              <a:rPr lang="en-US"/>
              <a:pPr>
                <a:defRPr/>
              </a:pPr>
              <a:t>‹#›</a:t>
            </a:fld>
            <a:r>
              <a:rPr lang="en-US"/>
              <a:t> of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CE114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sz="1800">
              <a:latin typeface="Arial" charset="0"/>
            </a:endParaRPr>
          </a:p>
        </p:txBody>
      </p:sp>
      <p:pic>
        <p:nvPicPr>
          <p:cNvPr id="2" name="Picture 6" descr="UNM_Logo_Colo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19800"/>
            <a:ext cx="213836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3149600" y="61849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800">
                <a:latin typeface="Arial" charset="0"/>
              </a:rPr>
              <a:t>Financial Services Division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m.edu/~purch/reg11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3048000"/>
          </a:xfrm>
        </p:spPr>
        <p:txBody>
          <a:bodyPr/>
          <a:lstStyle/>
          <a:p>
            <a:r>
              <a:rPr lang="en-US" dirty="0" smtClean="0"/>
              <a:t>Purchasing Changes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LEARN - May 14 &amp; 15, 2013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419600"/>
            <a:ext cx="8001000" cy="1524000"/>
          </a:xfrm>
        </p:spPr>
        <p:txBody>
          <a:bodyPr/>
          <a:lstStyle/>
          <a:p>
            <a:r>
              <a:rPr lang="en-US" sz="2800" b="1" dirty="0" smtClean="0"/>
              <a:t>Bruce Cherrin</a:t>
            </a:r>
          </a:p>
          <a:p>
            <a:r>
              <a:rPr lang="en-US" sz="2800" b="1" dirty="0" smtClean="0"/>
              <a:t>Chief Procurement Officer</a:t>
            </a:r>
          </a:p>
          <a:p>
            <a:r>
              <a:rPr lang="en-US" sz="2800" b="1" dirty="0" smtClean="0"/>
              <a:t>UNM Procurement Services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Bad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010400" cy="3276600"/>
          </a:xfrm>
        </p:spPr>
        <p:txBody>
          <a:bodyPr/>
          <a:lstStyle/>
          <a:p>
            <a:pPr marL="0" lvl="0" indent="0">
              <a:buNone/>
            </a:pPr>
            <a:endParaRPr lang="en-US" sz="4000" b="1" dirty="0" smtClean="0"/>
          </a:p>
          <a:p>
            <a:pPr marL="0" lvl="0" indent="0">
              <a:buNone/>
            </a:pPr>
            <a:r>
              <a:rPr lang="en-US" sz="4000" b="1" u="sng" dirty="0" smtClean="0"/>
              <a:t>New “30-Day Challenge” Law for Sole Source Purchases</a:t>
            </a:r>
            <a:endParaRPr lang="en-US" sz="4000" b="1" u="sng" dirty="0"/>
          </a:p>
          <a:p>
            <a:pPr marL="457200" lvl="1" indent="0">
              <a:buNone/>
            </a:pPr>
            <a:endParaRPr lang="en-US" sz="1050" b="1" dirty="0" smtClean="0"/>
          </a:p>
          <a:p>
            <a:pPr marL="457200" lvl="1" indent="0">
              <a:buNone/>
            </a:pPr>
            <a:r>
              <a:rPr lang="en-US" sz="3600" b="1" dirty="0" smtClean="0"/>
              <a:t>30 Day Waiting Period for all Sole Source Purchases, no exceptions</a:t>
            </a:r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478328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Bad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36576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u="sng" dirty="0" smtClean="0"/>
              <a:t>New 30-Day Challenge Law for Sole Source Purchases</a:t>
            </a:r>
            <a:endParaRPr lang="en-US" sz="4000" b="1" dirty="0"/>
          </a:p>
          <a:p>
            <a:pPr lvl="1"/>
            <a:endParaRPr lang="en-US" sz="1200" b="1" dirty="0" smtClean="0"/>
          </a:p>
          <a:p>
            <a:pPr lvl="1"/>
            <a:r>
              <a:rPr lang="en-US" b="1" dirty="0" smtClean="0"/>
              <a:t>Applies only to Sole Sources above Formal Bid Limits</a:t>
            </a:r>
          </a:p>
          <a:p>
            <a:pPr lvl="1"/>
            <a:r>
              <a:rPr lang="en-US" b="1" dirty="0" smtClean="0"/>
              <a:t>Requires Purchasing to Post a “Notice of Intent to Award” for a Sole Source Procurement 30 days prior to the purchase</a:t>
            </a:r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019675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Bad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36576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u="sng" dirty="0" smtClean="0"/>
              <a:t>New 30-Day Challenge Law for Sole Source Purchases</a:t>
            </a:r>
            <a:endParaRPr lang="en-US" sz="4000" b="1" dirty="0"/>
          </a:p>
          <a:p>
            <a:pPr lvl="1"/>
            <a:endParaRPr lang="en-US" sz="3200" b="1" dirty="0" smtClean="0"/>
          </a:p>
          <a:p>
            <a:pPr lvl="1"/>
            <a:r>
              <a:rPr lang="en-US" sz="3200" b="1" dirty="0" smtClean="0"/>
              <a:t>Your Sole Source Form will be posted in the UNM Sunshine Portal to be viewed and challenged by other vendors</a:t>
            </a:r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060525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Bad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36576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u="sng" dirty="0" smtClean="0"/>
              <a:t>New 30-Day Challenge Law for Sole Source Purchases</a:t>
            </a:r>
            <a:endParaRPr lang="en-US" sz="4000" b="1" dirty="0"/>
          </a:p>
          <a:p>
            <a:pPr lvl="1"/>
            <a:endParaRPr lang="en-US" sz="3200" b="1" dirty="0" smtClean="0"/>
          </a:p>
          <a:p>
            <a:pPr lvl="1"/>
            <a:r>
              <a:rPr lang="en-US" sz="3200" b="1" dirty="0" smtClean="0"/>
              <a:t>If the 30-day waiting period elapses without a challenge, your Sole Source Purchase can then be made</a:t>
            </a:r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828102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Bad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38862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u="sng" dirty="0" smtClean="0"/>
              <a:t>New 30-Day Challenge Law for Sole Source Purchases</a:t>
            </a:r>
            <a:endParaRPr lang="en-US" sz="4000" b="1" dirty="0"/>
          </a:p>
          <a:p>
            <a:pPr lvl="1"/>
            <a:endParaRPr lang="en-US" sz="600" b="1" dirty="0" smtClean="0"/>
          </a:p>
          <a:p>
            <a:pPr lvl="1"/>
            <a:r>
              <a:rPr lang="en-US" sz="3200" b="1" dirty="0" smtClean="0"/>
              <a:t>If your Sole Source is Challenged, Purchasing will follow PROTEST guidelines </a:t>
            </a:r>
            <a:r>
              <a:rPr lang="en-US" sz="3200" b="1" dirty="0"/>
              <a:t>as posted at </a:t>
            </a:r>
            <a:r>
              <a:rPr lang="en-US" sz="3200" b="1" dirty="0">
                <a:hlinkClick r:id="rId3"/>
              </a:rPr>
              <a:t>http://www.unm.edu/~</a:t>
            </a:r>
            <a:r>
              <a:rPr lang="en-US" sz="3200" b="1" dirty="0" smtClean="0">
                <a:hlinkClick r:id="rId3"/>
              </a:rPr>
              <a:t>purch/reg11.pdf</a:t>
            </a:r>
            <a:r>
              <a:rPr lang="en-US" sz="3200" b="1" dirty="0"/>
              <a:t> </a:t>
            </a:r>
            <a:r>
              <a:rPr lang="en-US" sz="3200" b="1" dirty="0" smtClean="0"/>
              <a:t>and may be forced to use the Bid Process for your purchase</a:t>
            </a:r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854127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Bad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38862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u="sng" dirty="0" smtClean="0"/>
              <a:t>New 30-Day Challenge Law for Sole Source Purchases</a:t>
            </a:r>
            <a:endParaRPr lang="en-US" sz="4000" b="1" dirty="0"/>
          </a:p>
          <a:p>
            <a:pPr lvl="1"/>
            <a:endParaRPr lang="en-US" sz="600" b="1" dirty="0" smtClean="0"/>
          </a:p>
          <a:p>
            <a:pPr marL="457200" lvl="1" indent="0">
              <a:buNone/>
            </a:pPr>
            <a:r>
              <a:rPr lang="en-US" sz="3200" b="1" dirty="0" smtClean="0"/>
              <a:t>Also shifts Purchasing’s Responsibility on a Sole Source from Good Faith Effort to Due Diligence</a:t>
            </a:r>
          </a:p>
          <a:p>
            <a:pPr lvl="2"/>
            <a:r>
              <a:rPr lang="en-US" b="1" dirty="0" smtClean="0"/>
              <a:t>Purchasing will have to verify the information on your Sole Source form</a:t>
            </a:r>
          </a:p>
          <a:p>
            <a:pPr marL="457200" lvl="1" indent="0">
              <a:buNone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604759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Bad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0386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u="sng" dirty="0" smtClean="0"/>
              <a:t>New 30-Day Challenge Law for Sole Source Purchases</a:t>
            </a:r>
            <a:endParaRPr lang="en-US" sz="4000" b="1" dirty="0"/>
          </a:p>
          <a:p>
            <a:pPr marL="457200" lvl="1" indent="0">
              <a:buNone/>
            </a:pPr>
            <a:endParaRPr lang="en-US" sz="2400" b="1" u="sng" dirty="0" smtClean="0"/>
          </a:p>
          <a:p>
            <a:pPr marL="457200" lvl="1" indent="0">
              <a:buNone/>
            </a:pPr>
            <a:r>
              <a:rPr lang="en-US" sz="3200" b="1" u="sng" dirty="0" smtClean="0"/>
              <a:t>Impact on UNM </a:t>
            </a:r>
            <a:r>
              <a:rPr lang="en-US" sz="3200" b="1" u="sng" dirty="0" err="1" smtClean="0"/>
              <a:t>Requisitioners</a:t>
            </a:r>
            <a:r>
              <a:rPr lang="en-US" sz="3200" b="1" u="sng" dirty="0" smtClean="0"/>
              <a:t>: </a:t>
            </a:r>
          </a:p>
          <a:p>
            <a:pPr lvl="1"/>
            <a:r>
              <a:rPr lang="en-US" sz="3200" b="1" dirty="0" smtClean="0"/>
              <a:t>Substantial Increase in  Sole Source Procurement Processing Time</a:t>
            </a:r>
          </a:p>
          <a:p>
            <a:pPr marL="457200" lvl="1" indent="0">
              <a:buNone/>
            </a:pPr>
            <a:endParaRPr lang="en-US" sz="3200" b="1" dirty="0" smtClean="0"/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200719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Bad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86800" cy="40386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u="sng" dirty="0" smtClean="0"/>
              <a:t>New 30-Day Challenge Law for Sole Source Purchases</a:t>
            </a:r>
            <a:endParaRPr lang="en-US" sz="4000" b="1" dirty="0"/>
          </a:p>
          <a:p>
            <a:pPr marL="457200" lvl="1" indent="0">
              <a:buNone/>
            </a:pPr>
            <a:endParaRPr lang="en-US" sz="1200" b="1" u="sng" dirty="0" smtClean="0"/>
          </a:p>
          <a:p>
            <a:pPr marL="457200" lvl="1" indent="0">
              <a:buNone/>
            </a:pPr>
            <a:r>
              <a:rPr lang="en-US" sz="3200" b="1" u="sng" dirty="0" smtClean="0"/>
              <a:t>Impact on UNM </a:t>
            </a:r>
            <a:r>
              <a:rPr lang="en-US" sz="3200" b="1" u="sng" dirty="0" err="1" smtClean="0"/>
              <a:t>Requisitioners</a:t>
            </a:r>
            <a:r>
              <a:rPr lang="en-US" sz="3200" b="1" u="sng" dirty="0" smtClean="0"/>
              <a:t>: </a:t>
            </a:r>
          </a:p>
          <a:p>
            <a:pPr lvl="1"/>
            <a:r>
              <a:rPr lang="en-US" sz="3200" b="1" dirty="0" err="1" smtClean="0"/>
              <a:t>Requisitioners</a:t>
            </a:r>
            <a:r>
              <a:rPr lang="en-US" sz="3200" b="1" dirty="0" smtClean="0"/>
              <a:t> will need to plan well in advance of a Sole Source Purchase  </a:t>
            </a:r>
          </a:p>
          <a:p>
            <a:pPr lvl="2"/>
            <a:r>
              <a:rPr lang="en-US" sz="2800" b="1" dirty="0" smtClean="0"/>
              <a:t>No longer a “Fast Track” method of Purchase</a:t>
            </a:r>
          </a:p>
          <a:p>
            <a:pPr lvl="1"/>
            <a:endParaRPr lang="en-US" sz="3200" b="1" dirty="0" smtClean="0"/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224614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Bad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86800" cy="40386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u="sng" dirty="0" smtClean="0"/>
              <a:t>New 30-Day Challenge Law for Sole Source Purchases</a:t>
            </a:r>
            <a:endParaRPr lang="en-US" sz="4000" b="1" dirty="0"/>
          </a:p>
          <a:p>
            <a:pPr marL="457200" lvl="1" indent="0">
              <a:buNone/>
            </a:pPr>
            <a:endParaRPr lang="en-US" sz="2400" b="1" u="sng" dirty="0" smtClean="0"/>
          </a:p>
          <a:p>
            <a:pPr marL="457200" lvl="1" indent="0">
              <a:buNone/>
            </a:pPr>
            <a:r>
              <a:rPr lang="en-US" sz="3200" b="1" u="sng" dirty="0" smtClean="0"/>
              <a:t>Impact on UNM </a:t>
            </a:r>
            <a:r>
              <a:rPr lang="en-US" sz="3200" b="1" u="sng" dirty="0" err="1" smtClean="0"/>
              <a:t>Requisitioners</a:t>
            </a:r>
            <a:r>
              <a:rPr lang="en-US" sz="3200" b="1" u="sng" dirty="0" smtClean="0"/>
              <a:t>: </a:t>
            </a:r>
          </a:p>
          <a:p>
            <a:pPr lvl="1"/>
            <a:r>
              <a:rPr lang="en-US" sz="3200" b="1" dirty="0" smtClean="0"/>
              <a:t>Might be faster to go out to Bid</a:t>
            </a:r>
          </a:p>
          <a:p>
            <a:pPr lvl="2"/>
            <a:r>
              <a:rPr lang="en-US" sz="2800" b="1" dirty="0" smtClean="0"/>
              <a:t>Ex.  Sole Source Challenge on Day 29 </a:t>
            </a:r>
          </a:p>
          <a:p>
            <a:pPr lvl="1"/>
            <a:endParaRPr lang="en-US" sz="3200" b="1" dirty="0" smtClean="0"/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126608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Bad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1910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u="sng" dirty="0" smtClean="0"/>
              <a:t>New 30-Day Challenge Law for Sole Source Purchases</a:t>
            </a:r>
            <a:endParaRPr lang="en-US" sz="4000" b="1" dirty="0"/>
          </a:p>
          <a:p>
            <a:pPr lvl="1"/>
            <a:endParaRPr lang="en-US" sz="2400" b="1" dirty="0" smtClean="0"/>
          </a:p>
          <a:p>
            <a:pPr marL="457200" lvl="1" indent="0">
              <a:buNone/>
            </a:pPr>
            <a:r>
              <a:rPr lang="en-US" sz="3200" b="1" u="sng" dirty="0" smtClean="0"/>
              <a:t>Impact on UNM </a:t>
            </a:r>
            <a:r>
              <a:rPr lang="en-US" sz="3200" b="1" u="sng" dirty="0" err="1" smtClean="0"/>
              <a:t>Requisitioners</a:t>
            </a:r>
            <a:r>
              <a:rPr lang="en-US" sz="3200" b="1" u="sng" dirty="0" smtClean="0"/>
              <a:t>: </a:t>
            </a:r>
          </a:p>
          <a:p>
            <a:pPr marL="457200" lvl="1" indent="0">
              <a:buNone/>
            </a:pPr>
            <a:r>
              <a:rPr lang="en-US" b="1" dirty="0" smtClean="0"/>
              <a:t>Your Sole Source Forms will be subjected to public scrutiny</a:t>
            </a:r>
          </a:p>
          <a:p>
            <a:pPr lvl="2"/>
            <a:r>
              <a:rPr lang="en-US" sz="2800" b="1" dirty="0" smtClean="0"/>
              <a:t>Purchasing will require more thorough documentation than in the past</a:t>
            </a:r>
          </a:p>
          <a:p>
            <a:pPr lvl="1"/>
            <a:endParaRPr lang="en-US" sz="3200" b="1" dirty="0" smtClean="0"/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40504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</a:rPr>
              <a:t>NEW LAW SUMMARY </a:t>
            </a:r>
            <a:endParaRPr lang="en-US" dirty="0" smtClean="0"/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743200"/>
          </a:xfrm>
        </p:spPr>
        <p:txBody>
          <a:bodyPr/>
          <a:lstStyle/>
          <a:p>
            <a:r>
              <a:rPr lang="en-US" b="1" dirty="0" smtClean="0"/>
              <a:t>Four (4) </a:t>
            </a:r>
            <a:r>
              <a:rPr lang="en-US" b="1" dirty="0"/>
              <a:t>legislative bills affecting </a:t>
            </a:r>
            <a:r>
              <a:rPr lang="en-US" b="1" dirty="0" smtClean="0"/>
              <a:t>Procurement </a:t>
            </a:r>
            <a:r>
              <a:rPr lang="en-US" b="1" dirty="0"/>
              <a:t>were passed by the New Mexico State Legislature (NMSL) this session and signed by </a:t>
            </a:r>
            <a:r>
              <a:rPr lang="en-US" b="1" dirty="0" smtClean="0"/>
              <a:t>Governor Susana Martinez</a:t>
            </a:r>
            <a:endParaRPr lang="en-US" b="1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Bad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1910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u="sng" dirty="0" smtClean="0"/>
              <a:t>New 30-Day Challenge Law for Sole Source Purchases</a:t>
            </a:r>
            <a:endParaRPr lang="en-US" sz="4000" b="1" dirty="0"/>
          </a:p>
          <a:p>
            <a:pPr lvl="1"/>
            <a:endParaRPr lang="en-US" sz="2400" b="1" dirty="0" smtClean="0"/>
          </a:p>
          <a:p>
            <a:pPr marL="457200" lvl="1" indent="0">
              <a:buNone/>
            </a:pPr>
            <a:r>
              <a:rPr lang="en-US" sz="3200" b="1" u="sng" dirty="0" smtClean="0"/>
              <a:t>Impact on UNM </a:t>
            </a:r>
            <a:r>
              <a:rPr lang="en-US" sz="3200" b="1" u="sng" dirty="0" err="1" smtClean="0"/>
              <a:t>Requisitioners</a:t>
            </a:r>
            <a:r>
              <a:rPr lang="en-US" sz="3200" b="1" u="sng" dirty="0" smtClean="0"/>
              <a:t>: </a:t>
            </a:r>
          </a:p>
          <a:p>
            <a:pPr marL="457200" lvl="1" indent="0">
              <a:buNone/>
            </a:pPr>
            <a:r>
              <a:rPr lang="en-US" b="1" dirty="0" smtClean="0"/>
              <a:t>Your Sole Source Forms will be subjected to public scrutiny</a:t>
            </a:r>
          </a:p>
          <a:p>
            <a:pPr lvl="2"/>
            <a:r>
              <a:rPr lang="en-US" sz="2800" b="1" dirty="0" smtClean="0"/>
              <a:t>1-2 sentence Sole Source Justifications will no longer be adequate</a:t>
            </a:r>
            <a:endParaRPr lang="en-US" sz="3200" b="1" dirty="0" smtClean="0"/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730120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Bad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1910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u="sng" dirty="0" smtClean="0"/>
              <a:t>New 30-Day Challenge Law for Sole Source Purchases</a:t>
            </a:r>
            <a:endParaRPr lang="en-US" sz="4000" b="1" dirty="0"/>
          </a:p>
          <a:p>
            <a:pPr marL="457200" lvl="1" indent="0">
              <a:buNone/>
            </a:pPr>
            <a:endParaRPr lang="en-US" sz="1600" b="1" dirty="0" smtClean="0"/>
          </a:p>
          <a:p>
            <a:pPr lvl="1"/>
            <a:r>
              <a:rPr lang="en-US" sz="3200" b="1" dirty="0" smtClean="0"/>
              <a:t>“Per Terms of Grant” is No Longer sufficient for Sole Source Justification</a:t>
            </a:r>
          </a:p>
          <a:p>
            <a:pPr lvl="2"/>
            <a:r>
              <a:rPr lang="en-US" sz="2800" b="1" dirty="0" smtClean="0"/>
              <a:t>Must now justify </a:t>
            </a:r>
            <a:r>
              <a:rPr lang="en-US" sz="2800" b="1" u="sng" dirty="0" smtClean="0"/>
              <a:t>WHY</a:t>
            </a:r>
            <a:r>
              <a:rPr lang="en-US" sz="2800" b="1" dirty="0" smtClean="0"/>
              <a:t> it is required for Grant and why other substitutes are not acceptable</a:t>
            </a:r>
          </a:p>
          <a:p>
            <a:pPr marL="457200" lvl="1" indent="0">
              <a:buNone/>
            </a:pPr>
            <a:endParaRPr lang="en-US" sz="3200" b="1" dirty="0" smtClean="0"/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173228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Bad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1910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u="sng" dirty="0" smtClean="0"/>
              <a:t>New 30-Day Challenge Law for Sole Source Purchases</a:t>
            </a:r>
            <a:endParaRPr lang="en-US" sz="4000" b="1" dirty="0"/>
          </a:p>
          <a:p>
            <a:pPr marL="457200" lvl="1" indent="0">
              <a:buNone/>
            </a:pPr>
            <a:endParaRPr lang="en-US" sz="1600" b="1" dirty="0" smtClean="0"/>
          </a:p>
          <a:p>
            <a:pPr lvl="1"/>
            <a:r>
              <a:rPr lang="en-US" b="1" dirty="0" smtClean="0"/>
              <a:t>Your Sole Source Justification Form must consider these factors:</a:t>
            </a:r>
          </a:p>
          <a:p>
            <a:pPr lvl="2"/>
            <a:r>
              <a:rPr lang="en-US" b="1" dirty="0" smtClean="0"/>
              <a:t>What is unique about it</a:t>
            </a:r>
          </a:p>
          <a:p>
            <a:pPr lvl="2"/>
            <a:r>
              <a:rPr lang="en-US" b="1" dirty="0" smtClean="0"/>
              <a:t>What other vendors sell it</a:t>
            </a:r>
          </a:p>
          <a:p>
            <a:pPr lvl="2"/>
            <a:r>
              <a:rPr lang="en-US" b="1" dirty="0" smtClean="0"/>
              <a:t>Why it meets your needs and others do not</a:t>
            </a:r>
          </a:p>
          <a:p>
            <a:pPr marL="914400" lvl="2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sz="3200" b="1" dirty="0" smtClean="0"/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435366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Bad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1910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u="sng" dirty="0" smtClean="0"/>
              <a:t>New 30-Day Challenge Law for Sole Source Purchases</a:t>
            </a:r>
            <a:endParaRPr lang="en-US" sz="4000" b="1" dirty="0"/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r>
              <a:rPr lang="en-US" sz="3200" b="1" dirty="0" smtClean="0"/>
              <a:t>In order to protect you from Sole Source Challenges, UNM Purchasing is currently updating our Sole Source Form to require a more thorough justification</a:t>
            </a:r>
            <a:endParaRPr lang="en-US" b="1" dirty="0"/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sz="3200" b="1" dirty="0" smtClean="0"/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568129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Bad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1910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u="sng" dirty="0" smtClean="0"/>
              <a:t>New 30-Day Challenge Law for Sole Source Purchases</a:t>
            </a:r>
            <a:endParaRPr lang="en-US" sz="4000" b="1" dirty="0"/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r>
              <a:rPr lang="en-US" sz="3200" b="1" dirty="0" smtClean="0"/>
              <a:t>30-Day Challenge Law is effective 6/14/13</a:t>
            </a:r>
          </a:p>
          <a:p>
            <a:pPr lvl="2"/>
            <a:r>
              <a:rPr lang="en-US" sz="2800" b="1" dirty="0" smtClean="0"/>
              <a:t>Therefore, the last possible day to issue a Sole Source PO using FY13 funds is the day before the law is effective, Thursday, 6/13/13.</a:t>
            </a:r>
            <a:endParaRPr lang="en-US" sz="2800" b="1" dirty="0"/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sz="3200" b="1" dirty="0" smtClean="0"/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36268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Disturbing News?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191000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u="sng" dirty="0" smtClean="0"/>
              <a:t>Willful Violation of the Procurement Code</a:t>
            </a:r>
            <a:endParaRPr lang="en-US" sz="3600" b="1" dirty="0"/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r>
              <a:rPr lang="en-US" sz="3200" b="1" u="sng" dirty="0" smtClean="0"/>
              <a:t>Penalties:</a:t>
            </a:r>
          </a:p>
          <a:p>
            <a:pPr lvl="1"/>
            <a:r>
              <a:rPr lang="en-US" sz="3200" b="1" dirty="0" smtClean="0"/>
              <a:t>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Degree Felony for Purchase &gt; $50,000</a:t>
            </a:r>
          </a:p>
          <a:p>
            <a:pPr lvl="1"/>
            <a:endParaRPr lang="en-US" sz="2000" b="1" dirty="0" smtClean="0"/>
          </a:p>
          <a:p>
            <a:pPr lvl="1"/>
            <a:r>
              <a:rPr lang="en-US" sz="3200" b="1" dirty="0" smtClean="0"/>
              <a:t>Misdemeanor for Purchase &lt; $50,000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sz="3200" b="1" dirty="0" smtClean="0"/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163761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Disturbing News?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191000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u="sng" dirty="0" smtClean="0"/>
              <a:t>Willful Violation of the Procurement Code</a:t>
            </a:r>
            <a:endParaRPr lang="en-US" sz="3600" b="1" dirty="0"/>
          </a:p>
          <a:p>
            <a:pPr marL="457200" lvl="1" indent="0">
              <a:buNone/>
            </a:pPr>
            <a:endParaRPr lang="en-US" sz="16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443948" y="27432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1" indent="-571500" algn="l">
              <a:buFont typeface="Arial" pitchFamily="34" charset="0"/>
              <a:buChar char="•"/>
            </a:pPr>
            <a:r>
              <a:rPr lang="en-US" sz="3600" b="1" dirty="0"/>
              <a:t>Definition of “willful” can apply to both action and inaction</a:t>
            </a:r>
          </a:p>
        </p:txBody>
      </p:sp>
    </p:spTree>
    <p:extLst>
      <p:ext uri="{BB962C8B-B14F-4D97-AF65-F5344CB8AC3E}">
        <p14:creationId xmlns:p14="http://schemas.microsoft.com/office/powerpoint/2010/main" val="2873639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Disturbing News?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191000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u="sng" dirty="0" smtClean="0"/>
              <a:t>Willful Violation of the Procurement Code</a:t>
            </a:r>
            <a:endParaRPr lang="en-US" sz="3600" b="1" dirty="0"/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r>
              <a:rPr lang="en-US" sz="4400" b="1" dirty="0" smtClean="0"/>
              <a:t>What does this mean to me as a </a:t>
            </a:r>
            <a:r>
              <a:rPr lang="en-US" sz="4400" b="1" dirty="0" err="1" smtClean="0"/>
              <a:t>Requisitioner</a:t>
            </a:r>
            <a:r>
              <a:rPr lang="en-US" sz="4400" b="1" dirty="0" smtClean="0"/>
              <a:t>?  Should I be worried???</a:t>
            </a:r>
            <a:endParaRPr lang="en-US" sz="4400" b="1" dirty="0"/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sz="3200" b="1" dirty="0" smtClean="0"/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0696898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Disturbing News?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191000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u="sng" dirty="0" smtClean="0"/>
              <a:t>Willful Violation of the Procurement Code</a:t>
            </a:r>
            <a:endParaRPr lang="en-US" sz="3600" b="1" dirty="0"/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r>
              <a:rPr lang="en-US" sz="3200" b="1" dirty="0" smtClean="0"/>
              <a:t>This law will have NO impact to a </a:t>
            </a:r>
            <a:r>
              <a:rPr lang="en-US" sz="3200" b="1" dirty="0" err="1" smtClean="0"/>
              <a:t>Requisitioner</a:t>
            </a:r>
            <a:r>
              <a:rPr lang="en-US" sz="3200" b="1" dirty="0" smtClean="0"/>
              <a:t> provided:</a:t>
            </a:r>
          </a:p>
          <a:p>
            <a:pPr marL="971550" lvl="1" indent="-514350">
              <a:buAutoNum type="arabicParenR"/>
            </a:pPr>
            <a:r>
              <a:rPr lang="en-US" sz="3200" b="1" dirty="0" smtClean="0"/>
              <a:t>Purchase Order is in place </a:t>
            </a:r>
            <a:r>
              <a:rPr lang="en-US" sz="3200" b="1" u="sng" dirty="0" smtClean="0"/>
              <a:t>BEFORE</a:t>
            </a:r>
            <a:r>
              <a:rPr lang="en-US" sz="3200" b="1" dirty="0" smtClean="0"/>
              <a:t> receiving goods/service</a:t>
            </a:r>
          </a:p>
          <a:p>
            <a:pPr marL="914400" lvl="1" indent="-457200">
              <a:buAutoNum type="arabicParenR"/>
            </a:pPr>
            <a:r>
              <a:rPr lang="en-US" b="1" dirty="0"/>
              <a:t> </a:t>
            </a:r>
            <a:r>
              <a:rPr lang="en-US" sz="3200" b="1" dirty="0" err="1" smtClean="0"/>
              <a:t>Requisitioners</a:t>
            </a:r>
            <a:r>
              <a:rPr lang="en-US" sz="3200" b="1" dirty="0" smtClean="0"/>
              <a:t> act in good faith</a:t>
            </a:r>
          </a:p>
          <a:p>
            <a:pPr marL="457200" lvl="1" indent="0">
              <a:buNone/>
            </a:pPr>
            <a:endParaRPr lang="en-US" sz="3600" b="1" dirty="0" smtClean="0"/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387100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Disturbing News?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191000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u="sng" dirty="0" smtClean="0"/>
              <a:t>Willful Violation of the Procurement Code</a:t>
            </a:r>
            <a:endParaRPr lang="en-US" sz="3600" b="1" dirty="0"/>
          </a:p>
          <a:p>
            <a:pPr marL="457200" lvl="1" indent="0">
              <a:buNone/>
            </a:pPr>
            <a:endParaRPr lang="en-US" sz="1600" b="1" dirty="0" smtClean="0"/>
          </a:p>
          <a:p>
            <a:pPr lvl="1"/>
            <a:r>
              <a:rPr lang="en-US" sz="3600" b="1" dirty="0" smtClean="0"/>
              <a:t>Will mostly pertain to actions of Buyers in Purchasing but </a:t>
            </a:r>
            <a:r>
              <a:rPr lang="en-US" sz="3600" b="1" u="sng" dirty="0" smtClean="0"/>
              <a:t>could</a:t>
            </a:r>
            <a:r>
              <a:rPr lang="en-US" sz="3600" b="1" dirty="0" smtClean="0"/>
              <a:t> apply to UNM Departments if they act without Purchasing</a:t>
            </a:r>
          </a:p>
          <a:p>
            <a:pPr marL="457200" lvl="1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31110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</a:rPr>
              <a:t>NEW NMSL LAWS </a:t>
            </a:r>
            <a:endParaRPr lang="en-US" dirty="0" smtClean="0"/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362200" y="2362200"/>
            <a:ext cx="5867400" cy="3124200"/>
          </a:xfrm>
        </p:spPr>
        <p:txBody>
          <a:bodyPr/>
          <a:lstStyle/>
          <a:p>
            <a:pPr algn="l"/>
            <a:r>
              <a:rPr lang="en-US" b="1" u="sng" dirty="0" smtClean="0"/>
              <a:t>All Effective 6/14/13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/>
              <a:t>Senate Bill 182 </a:t>
            </a:r>
            <a:endParaRPr lang="en-US" b="1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/>
              <a:t>Senate Bill 266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/>
              <a:t>Senate Bill 340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/>
              <a:t>Senate Bill 443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9275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Disturbing News?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191000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u="sng" dirty="0" smtClean="0"/>
              <a:t>Willful Violation of the Procurement Code</a:t>
            </a:r>
            <a:endParaRPr lang="en-US" sz="3600" b="1" dirty="0"/>
          </a:p>
          <a:p>
            <a:pPr marL="457200" lvl="1" indent="0">
              <a:buNone/>
            </a:pPr>
            <a:endParaRPr lang="en-US" sz="1000" b="1" dirty="0" smtClean="0"/>
          </a:p>
          <a:p>
            <a:pPr marL="457200" lvl="1" indent="0">
              <a:buNone/>
            </a:pPr>
            <a:r>
              <a:rPr lang="en-US" sz="3200" b="1" u="sng" dirty="0" smtClean="0"/>
              <a:t>Department Example of Willful Violation:</a:t>
            </a:r>
          </a:p>
          <a:p>
            <a:pPr marL="457200" lvl="1" indent="0">
              <a:buNone/>
            </a:pPr>
            <a:r>
              <a:rPr lang="en-US" sz="3200" b="1" dirty="0" smtClean="0"/>
              <a:t>Department hires a consultant on their own (without Purchasing/PO).  Invoiced prior to PO being issued.</a:t>
            </a:r>
            <a:endParaRPr lang="en-US" sz="3200" b="1" dirty="0"/>
          </a:p>
          <a:p>
            <a:pPr lvl="1"/>
            <a:r>
              <a:rPr lang="en-US" b="1" dirty="0" smtClean="0"/>
              <a:t>If purchase is over $50,000 – 4</a:t>
            </a:r>
            <a:r>
              <a:rPr lang="en-US" b="1" baseline="30000" dirty="0" smtClean="0"/>
              <a:t>th</a:t>
            </a:r>
            <a:r>
              <a:rPr lang="en-US" b="1" dirty="0" smtClean="0"/>
              <a:t> degree felony</a:t>
            </a:r>
          </a:p>
          <a:p>
            <a:pPr lvl="1"/>
            <a:r>
              <a:rPr lang="en-US" b="1" dirty="0" smtClean="0"/>
              <a:t>If purchase is under $50,000 - Misdemeanor</a:t>
            </a:r>
          </a:p>
        </p:txBody>
      </p:sp>
    </p:spTree>
    <p:extLst>
      <p:ext uri="{BB962C8B-B14F-4D97-AF65-F5344CB8AC3E}">
        <p14:creationId xmlns:p14="http://schemas.microsoft.com/office/powerpoint/2010/main" val="2138290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Disturbing News?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191000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u="sng" dirty="0" smtClean="0"/>
              <a:t>Willful Violation of the Procurement Code</a:t>
            </a:r>
            <a:endParaRPr lang="en-US" sz="3600" b="1" dirty="0"/>
          </a:p>
          <a:p>
            <a:pPr marL="457200" lvl="1" indent="0">
              <a:buNone/>
            </a:pPr>
            <a:endParaRPr lang="en-US" sz="1000" b="1" dirty="0" smtClean="0"/>
          </a:p>
          <a:p>
            <a:pPr marL="457200" lvl="1" indent="0">
              <a:buNone/>
            </a:pPr>
            <a:r>
              <a:rPr lang="en-US" sz="3200" b="1" u="sng" dirty="0" smtClean="0"/>
              <a:t>Other criminal laws that affect Departments continue to be in effect (Fraud, </a:t>
            </a:r>
            <a:r>
              <a:rPr lang="en-US" sz="3200" b="1" u="sng" dirty="0" err="1" smtClean="0"/>
              <a:t>etc</a:t>
            </a:r>
            <a:r>
              <a:rPr lang="en-US" sz="3200" b="1" u="sng" dirty="0" smtClean="0"/>
              <a:t>):</a:t>
            </a:r>
          </a:p>
          <a:p>
            <a:pPr lvl="1"/>
            <a:r>
              <a:rPr lang="en-US" sz="3200" b="1" dirty="0" smtClean="0"/>
              <a:t>Illegal Kickbacks</a:t>
            </a:r>
          </a:p>
          <a:p>
            <a:pPr lvl="1"/>
            <a:r>
              <a:rPr lang="en-US" sz="3200" b="1" dirty="0" smtClean="0"/>
              <a:t>Fraudulently supplying information for Sole Source, Bids, </a:t>
            </a:r>
            <a:r>
              <a:rPr lang="en-US" sz="3200" b="1" dirty="0" err="1" smtClean="0"/>
              <a:t>etc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3318882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182 – The Disturbing News?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191000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u="sng" dirty="0" smtClean="0"/>
              <a:t>Willful Violation of the Procurement Code</a:t>
            </a:r>
            <a:endParaRPr lang="en-US" sz="3600" b="1" dirty="0"/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endParaRPr lang="en-US" sz="1600" b="1" dirty="0"/>
          </a:p>
          <a:p>
            <a:pPr lvl="1"/>
            <a:r>
              <a:rPr lang="en-US" sz="4400" b="1" dirty="0" smtClean="0"/>
              <a:t> </a:t>
            </a:r>
            <a:r>
              <a:rPr lang="en-US" sz="3200" b="1" dirty="0" smtClean="0"/>
              <a:t>Effective 6/14/13</a:t>
            </a:r>
          </a:p>
          <a:p>
            <a:pPr marL="457200" lvl="1" indent="0">
              <a:buNone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5250325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Other Procurement Law Changes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686800" cy="3733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3200" b="1" u="sng" dirty="0" smtClean="0"/>
              <a:t>SB 182 - Emergency Procurement (rare)</a:t>
            </a:r>
          </a:p>
          <a:p>
            <a:pPr marL="457200" lvl="1" indent="0">
              <a:buNone/>
            </a:pPr>
            <a:endParaRPr lang="en-US" sz="1600" b="1" dirty="0"/>
          </a:p>
          <a:p>
            <a:pPr lvl="1"/>
            <a:r>
              <a:rPr lang="en-US" b="1" dirty="0" smtClean="0"/>
              <a:t>UNM Purchasing must now be directly involved</a:t>
            </a:r>
          </a:p>
          <a:p>
            <a:pPr lvl="1"/>
            <a:r>
              <a:rPr lang="en-US" b="1" dirty="0" smtClean="0"/>
              <a:t>Emergency Procurement Form must now be posted within 3 business days after award</a:t>
            </a:r>
          </a:p>
          <a:p>
            <a:pPr lvl="1"/>
            <a:r>
              <a:rPr lang="en-US" b="1" dirty="0" smtClean="0"/>
              <a:t>Forms will be posted in UNM Sunshine Portal</a:t>
            </a:r>
          </a:p>
          <a:p>
            <a:pPr lvl="1"/>
            <a:r>
              <a:rPr lang="en-US" b="1" dirty="0" smtClean="0"/>
              <a:t>UNM Purchasing is creating a new form</a:t>
            </a:r>
          </a:p>
          <a:p>
            <a:pPr lvl="1"/>
            <a:endParaRPr lang="en-US" sz="3200" b="1" dirty="0" smtClean="0"/>
          </a:p>
          <a:p>
            <a:pPr lvl="1"/>
            <a:endParaRPr lang="en-US" sz="3200" b="1" dirty="0" smtClean="0"/>
          </a:p>
          <a:p>
            <a:pPr marL="457200" lvl="1" indent="0">
              <a:buNone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1492149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Other Procurement Law Changes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686800" cy="3733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3200" b="1" u="sng" dirty="0" smtClean="0"/>
              <a:t>SB 340 – Design and Build Projects</a:t>
            </a:r>
          </a:p>
          <a:p>
            <a:pPr marL="457200" lvl="1" indent="0">
              <a:buNone/>
            </a:pPr>
            <a:endParaRPr lang="en-US" sz="1600" b="1" dirty="0"/>
          </a:p>
          <a:p>
            <a:pPr lvl="1"/>
            <a:r>
              <a:rPr lang="en-US" sz="3200" b="1" dirty="0" smtClean="0"/>
              <a:t>Eliminates $10 Million threshold </a:t>
            </a:r>
          </a:p>
          <a:p>
            <a:pPr lvl="1"/>
            <a:r>
              <a:rPr lang="en-US" sz="3200" b="1" dirty="0" smtClean="0"/>
              <a:t>Should increase use of D&amp;B</a:t>
            </a:r>
          </a:p>
          <a:p>
            <a:pPr lvl="1"/>
            <a:endParaRPr lang="en-US" sz="3200" b="1" dirty="0" smtClean="0"/>
          </a:p>
          <a:p>
            <a:pPr marL="457200" lvl="1" indent="0">
              <a:buNone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9074040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Other Procurement Law Changes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686800" cy="3733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3200" b="1" u="sng" dirty="0" smtClean="0"/>
              <a:t>SB 266 – Architectural/Construction</a:t>
            </a:r>
          </a:p>
          <a:p>
            <a:pPr marL="457200" lvl="1" indent="0">
              <a:buNone/>
            </a:pPr>
            <a:endParaRPr lang="en-US" sz="1600" b="1" dirty="0"/>
          </a:p>
          <a:p>
            <a:pPr lvl="1"/>
            <a:r>
              <a:rPr lang="en-US" sz="3200" b="1" dirty="0" smtClean="0"/>
              <a:t>Raises limits for Architectural &amp; Engineering services from $200,000 to $2,000,000 over 4-year period</a:t>
            </a:r>
          </a:p>
          <a:p>
            <a:pPr lvl="1"/>
            <a:endParaRPr lang="en-US" sz="3200" b="1" dirty="0" smtClean="0"/>
          </a:p>
          <a:p>
            <a:pPr marL="457200" lvl="1" indent="0">
              <a:buNone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0273921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Other Procurement Law Changes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686800" cy="3733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3200" b="1" u="sng" dirty="0" smtClean="0"/>
              <a:t>SB 443 – Certification/Exemptions</a:t>
            </a:r>
          </a:p>
          <a:p>
            <a:pPr marL="457200" lvl="1" indent="0">
              <a:buNone/>
            </a:pPr>
            <a:endParaRPr lang="en-US" sz="1600" b="1" dirty="0"/>
          </a:p>
          <a:p>
            <a:pPr lvl="1"/>
            <a:r>
              <a:rPr lang="en-US" sz="3200" b="1" dirty="0" smtClean="0"/>
              <a:t>Establishes certification and training requirements for Chief Procurement Officers</a:t>
            </a:r>
          </a:p>
          <a:p>
            <a:pPr marL="457200" lvl="1" indent="0">
              <a:buNone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84404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443 – The Good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36576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u="sng" dirty="0" smtClean="0"/>
              <a:t>Formal </a:t>
            </a:r>
            <a:r>
              <a:rPr lang="en-US" sz="4000" b="1" u="sng" dirty="0"/>
              <a:t>Bid </a:t>
            </a:r>
            <a:r>
              <a:rPr lang="en-US" sz="4000" b="1" u="sng" dirty="0" smtClean="0"/>
              <a:t>Limits Increase to </a:t>
            </a:r>
            <a:r>
              <a:rPr lang="en-US" sz="4000" b="1" u="sng" dirty="0"/>
              <a:t>$</a:t>
            </a:r>
            <a:r>
              <a:rPr lang="en-US" sz="4000" b="1" u="sng" dirty="0" smtClean="0"/>
              <a:t>60,000</a:t>
            </a:r>
            <a:endParaRPr lang="en-US" sz="4000" b="1" dirty="0"/>
          </a:p>
          <a:p>
            <a:pPr marL="457200" lvl="1" indent="0">
              <a:buNone/>
            </a:pPr>
            <a:endParaRPr lang="en-US" sz="1600" b="1" dirty="0" smtClean="0"/>
          </a:p>
          <a:p>
            <a:pPr lvl="1"/>
            <a:r>
              <a:rPr lang="en-US" sz="3600" b="1" dirty="0" smtClean="0"/>
              <a:t>Changes Small Purchase Limit</a:t>
            </a:r>
          </a:p>
          <a:p>
            <a:pPr lvl="1"/>
            <a:r>
              <a:rPr lang="en-US" sz="3600" b="1" dirty="0" smtClean="0"/>
              <a:t>Changes Informal </a:t>
            </a:r>
            <a:r>
              <a:rPr lang="en-US" sz="3600" b="1" dirty="0"/>
              <a:t>Bid </a:t>
            </a:r>
            <a:r>
              <a:rPr lang="en-US" sz="3600" b="1" dirty="0" smtClean="0"/>
              <a:t>Limit</a:t>
            </a:r>
            <a:endParaRPr lang="en-US" sz="3600" b="1" dirty="0"/>
          </a:p>
          <a:p>
            <a:pPr lvl="1"/>
            <a:endParaRPr lang="en-US" sz="36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443 – The Good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9067800" cy="36576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3200" b="1" u="sng" dirty="0" smtClean="0"/>
              <a:t>Goods Below $10,000 or Services Below &lt;$5,000</a:t>
            </a:r>
          </a:p>
          <a:p>
            <a:pPr lvl="2"/>
            <a:r>
              <a:rPr lang="en-US" sz="3200" b="1" smtClean="0"/>
              <a:t>Small Purchase</a:t>
            </a:r>
            <a:endParaRPr lang="en-US" sz="3200" b="1" dirty="0" smtClean="0"/>
          </a:p>
          <a:p>
            <a:pPr marL="914400" lvl="2" indent="0">
              <a:buNone/>
            </a:pPr>
            <a:endParaRPr lang="en-US" sz="2800" b="1" dirty="0"/>
          </a:p>
          <a:p>
            <a:pPr marL="457200" lvl="1" indent="0">
              <a:buNone/>
            </a:pPr>
            <a:r>
              <a:rPr lang="en-US" sz="3200" b="1" u="sng" dirty="0"/>
              <a:t>Goods $10,000.01 to $20,000</a:t>
            </a:r>
          </a:p>
          <a:p>
            <a:pPr lvl="2"/>
            <a:r>
              <a:rPr lang="en-US" sz="3200" b="1" dirty="0" smtClean="0"/>
              <a:t>One Quote </a:t>
            </a:r>
            <a:r>
              <a:rPr lang="en-US" sz="3200" b="1" dirty="0"/>
              <a:t>or Other Documentation which describes price and product</a:t>
            </a:r>
          </a:p>
          <a:p>
            <a:endParaRPr lang="en-US" sz="3600" b="1" dirty="0" smtClean="0"/>
          </a:p>
          <a:p>
            <a:pPr marL="0" indent="0">
              <a:buNone/>
            </a:pPr>
            <a:r>
              <a:rPr lang="en-US" sz="4000" b="1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25409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443 – The Good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86800" cy="40386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3600" b="1" u="sng" dirty="0" smtClean="0"/>
              <a:t>Goods $20,000.01 to $60,000 – 3 Quotes</a:t>
            </a:r>
          </a:p>
          <a:p>
            <a:pPr lvl="2"/>
            <a:r>
              <a:rPr lang="en-US" sz="3200" b="1" dirty="0" smtClean="0"/>
              <a:t>The Buyer may use 1 quote in the following circumstances: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sz="2800" b="1" dirty="0" smtClean="0"/>
              <a:t>Existing Contract (UNM, GSA, SPD, </a:t>
            </a:r>
            <a:r>
              <a:rPr lang="en-US" sz="2800" b="1" dirty="0" err="1" smtClean="0"/>
              <a:t>etc</a:t>
            </a:r>
            <a:r>
              <a:rPr lang="en-US" sz="2800" b="1" dirty="0" smtClean="0"/>
              <a:t>)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sz="2800" b="1" dirty="0" smtClean="0"/>
              <a:t>Urgency – Buyer’s sole discretion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sz="2800" b="1" dirty="0" smtClean="0"/>
              <a:t>Buyer’s Experience – Buyer’s determination that 1 quote represents fair value</a:t>
            </a:r>
          </a:p>
          <a:p>
            <a:pPr marL="0" indent="0">
              <a:buNone/>
            </a:pPr>
            <a:r>
              <a:rPr lang="en-US" sz="4000" b="1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749383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443 – The Good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86800" cy="40386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3200" b="1" u="sng" dirty="0" smtClean="0"/>
              <a:t>Services or Goods and Services Combined 5,000.01 to $60,000 – </a:t>
            </a:r>
          </a:p>
          <a:p>
            <a:pPr lvl="1"/>
            <a:r>
              <a:rPr lang="en-US" b="1" dirty="0" smtClean="0"/>
              <a:t>Informal Bid</a:t>
            </a:r>
          </a:p>
          <a:p>
            <a:pPr lvl="1"/>
            <a:r>
              <a:rPr lang="en-US" b="1" dirty="0" smtClean="0"/>
              <a:t>Existing Contract</a:t>
            </a:r>
          </a:p>
          <a:p>
            <a:pPr lvl="1"/>
            <a:r>
              <a:rPr lang="en-US" b="1" dirty="0" smtClean="0"/>
              <a:t>3 Quotes (1 /Quote for the following):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b="1" dirty="0"/>
              <a:t>Existing </a:t>
            </a:r>
            <a:r>
              <a:rPr lang="en-US" b="1" dirty="0" smtClean="0"/>
              <a:t>Contract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b="1" dirty="0" smtClean="0"/>
              <a:t>Urgency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b="1" dirty="0" smtClean="0"/>
              <a:t>Buyer’s Experience</a:t>
            </a:r>
          </a:p>
          <a:p>
            <a:pPr marL="971550" lvl="1" indent="-514350">
              <a:buFont typeface="+mj-lt"/>
              <a:buAutoNum type="arabicPeriod"/>
            </a:pPr>
            <a:endParaRPr lang="en-US" sz="3200" b="1" u="sng" dirty="0" smtClean="0"/>
          </a:p>
          <a:p>
            <a:pPr marL="457200" lvl="1" indent="0">
              <a:buNone/>
            </a:pPr>
            <a:endParaRPr lang="en-US" sz="3200" b="1" u="sng" dirty="0" smtClean="0"/>
          </a:p>
          <a:p>
            <a:pPr marL="914400" lvl="2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4000" b="1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21680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443 – The Good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86800" cy="36576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u="sng" dirty="0" smtClean="0"/>
              <a:t>Bid Limit Increases</a:t>
            </a:r>
            <a:endParaRPr lang="en-US" sz="4000" b="1" dirty="0"/>
          </a:p>
          <a:p>
            <a:pPr marL="457200" lvl="1" indent="0">
              <a:buNone/>
            </a:pPr>
            <a:endParaRPr lang="en-US" sz="2000" b="1" dirty="0" smtClean="0"/>
          </a:p>
          <a:p>
            <a:pPr marL="457200" lvl="1" indent="0">
              <a:buNone/>
            </a:pPr>
            <a:r>
              <a:rPr lang="en-US" sz="3600" b="1" u="sng" dirty="0" smtClean="0"/>
              <a:t>Impact on UNM </a:t>
            </a:r>
            <a:r>
              <a:rPr lang="en-US" sz="3600" b="1" u="sng" dirty="0" err="1" smtClean="0"/>
              <a:t>Requisitioners</a:t>
            </a:r>
            <a:r>
              <a:rPr lang="en-US" sz="3600" b="1" u="sng" dirty="0" smtClean="0"/>
              <a:t>:</a:t>
            </a:r>
          </a:p>
          <a:p>
            <a:pPr marL="457200" lvl="1" indent="0">
              <a:buNone/>
            </a:pPr>
            <a:r>
              <a:rPr lang="en-US" sz="3600" b="1" dirty="0" smtClean="0"/>
              <a:t>Fewer Purchases will be subject to the Formal Bidding Process or New Formal Sole Source Justification</a:t>
            </a:r>
          </a:p>
        </p:txBody>
      </p:sp>
    </p:spTree>
    <p:extLst>
      <p:ext uri="{BB962C8B-B14F-4D97-AF65-F5344CB8AC3E}">
        <p14:creationId xmlns:p14="http://schemas.microsoft.com/office/powerpoint/2010/main" val="2849059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SB 443 – The Good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6781800" cy="3657600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4000" b="1" u="sng" dirty="0" smtClean="0"/>
              <a:t>Bid Limit Increases</a:t>
            </a:r>
            <a:endParaRPr lang="en-US" sz="4000" b="1" dirty="0"/>
          </a:p>
          <a:p>
            <a:pPr marL="457200" lvl="1" indent="0" algn="ctr">
              <a:buNone/>
            </a:pPr>
            <a:endParaRPr lang="en-US" sz="3600" b="1" dirty="0"/>
          </a:p>
          <a:p>
            <a:pPr marL="457200" lvl="1" indent="0" algn="ctr">
              <a:buNone/>
            </a:pPr>
            <a:r>
              <a:rPr lang="en-US" sz="3600" b="1" dirty="0" smtClean="0"/>
              <a:t>Effective 6/14/2013</a:t>
            </a:r>
          </a:p>
        </p:txBody>
      </p:sp>
    </p:spTree>
    <p:extLst>
      <p:ext uri="{BB962C8B-B14F-4D97-AF65-F5344CB8AC3E}">
        <p14:creationId xmlns:p14="http://schemas.microsoft.com/office/powerpoint/2010/main" val="1790218880"/>
      </p:ext>
    </p:extLst>
  </p:cSld>
  <p:clrMapOvr>
    <a:masterClrMapping/>
  </p:clrMapOvr>
</p:sld>
</file>

<file path=ppt/theme/theme1.xml><?xml version="1.0" encoding="utf-8"?>
<a:theme xmlns:a="http://schemas.openxmlformats.org/drawingml/2006/main" name="Financial Services Division">
  <a:themeElements>
    <a:clrScheme name="Financial Services Divis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nancial Services Divi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nancial Services Divi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Services Divis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Services Divis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Services Divis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Services Divis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Services Divis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 Services Divis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 Services Divis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 Services Divis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 Services Divis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 Services Divis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 Services Divis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Settings\AOrtiz\Application Data\Microsoft\Templates\Financial Services Division.pot</Template>
  <TotalTime>653</TotalTime>
  <Words>1238</Words>
  <Application>Microsoft Office PowerPoint</Application>
  <PresentationFormat>On-screen Show (4:3)</PresentationFormat>
  <Paragraphs>236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Financial Services Division</vt:lpstr>
      <vt:lpstr>Purchasing Changes   LEARN - May 14 &amp; 15, 2013</vt:lpstr>
      <vt:lpstr>NEW LAW SUMMARY </vt:lpstr>
      <vt:lpstr>NEW NMSL LAWS </vt:lpstr>
      <vt:lpstr>SB 443 – The Good News</vt:lpstr>
      <vt:lpstr>SB 443 – The Good News</vt:lpstr>
      <vt:lpstr>SB 443 – The Good News</vt:lpstr>
      <vt:lpstr>SB 443 – The Good News</vt:lpstr>
      <vt:lpstr>SB 443 – The Good News</vt:lpstr>
      <vt:lpstr>SB 443 – The Good News</vt:lpstr>
      <vt:lpstr>SB 182 – The Bad News</vt:lpstr>
      <vt:lpstr>SB 182 – The Bad News</vt:lpstr>
      <vt:lpstr>SB 182 – The Bad News</vt:lpstr>
      <vt:lpstr>SB 182 – The Bad News</vt:lpstr>
      <vt:lpstr>SB 182 – The Bad News</vt:lpstr>
      <vt:lpstr>SB 182 – The Bad News</vt:lpstr>
      <vt:lpstr>SB 182 – The Bad News</vt:lpstr>
      <vt:lpstr>SB 182 – The Bad News</vt:lpstr>
      <vt:lpstr>SB 182 – The Bad News</vt:lpstr>
      <vt:lpstr>SB 182 – The Bad News</vt:lpstr>
      <vt:lpstr>SB 182 – The Bad News</vt:lpstr>
      <vt:lpstr>SB 182 – The Bad News</vt:lpstr>
      <vt:lpstr>SB 182 – The Bad News</vt:lpstr>
      <vt:lpstr>SB 182 – The Bad News</vt:lpstr>
      <vt:lpstr>SB 182 – The Bad News</vt:lpstr>
      <vt:lpstr>SB 182 – The Disturbing News?</vt:lpstr>
      <vt:lpstr>SB 182 – The Disturbing News?</vt:lpstr>
      <vt:lpstr>SB 182 – The Disturbing News?</vt:lpstr>
      <vt:lpstr>SB 182 – The Disturbing News?</vt:lpstr>
      <vt:lpstr>SB 182 – The Disturbing News?</vt:lpstr>
      <vt:lpstr>SB 182 – The Disturbing News?</vt:lpstr>
      <vt:lpstr>SB 182 – The Disturbing News?</vt:lpstr>
      <vt:lpstr>SB 182 – The Disturbing News?</vt:lpstr>
      <vt:lpstr>Other Procurement Law Changes</vt:lpstr>
      <vt:lpstr>Other Procurement Law Changes</vt:lpstr>
      <vt:lpstr>Other Procurement Law Changes</vt:lpstr>
      <vt:lpstr>Other Procurement Law Changes</vt:lpstr>
    </vt:vector>
  </TitlesOfParts>
  <Company>University of New Mexico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Purchasing and Accounts Payable Policies and Procedures</dc:title>
  <dc:creator>UNM</dc:creator>
  <cp:lastModifiedBy>Lomas2211</cp:lastModifiedBy>
  <cp:revision>112</cp:revision>
  <cp:lastPrinted>2013-05-13T19:44:58Z</cp:lastPrinted>
  <dcterms:created xsi:type="dcterms:W3CDTF">2007-08-31T15:51:53Z</dcterms:created>
  <dcterms:modified xsi:type="dcterms:W3CDTF">2013-05-15T13:29:44Z</dcterms:modified>
</cp:coreProperties>
</file>